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84" r:id="rId2"/>
    <p:sldMasterId id="2147483896" r:id="rId3"/>
  </p:sldMasterIdLst>
  <p:notesMasterIdLst>
    <p:notesMasterId r:id="rId24"/>
  </p:notesMasterIdLst>
  <p:sldIdLst>
    <p:sldId id="388" r:id="rId4"/>
    <p:sldId id="383" r:id="rId5"/>
    <p:sldId id="368" r:id="rId6"/>
    <p:sldId id="357" r:id="rId7"/>
    <p:sldId id="390" r:id="rId8"/>
    <p:sldId id="378" r:id="rId9"/>
    <p:sldId id="379" r:id="rId10"/>
    <p:sldId id="391" r:id="rId11"/>
    <p:sldId id="384" r:id="rId12"/>
    <p:sldId id="381" r:id="rId13"/>
    <p:sldId id="392" r:id="rId14"/>
    <p:sldId id="362" r:id="rId15"/>
    <p:sldId id="370" r:id="rId16"/>
    <p:sldId id="371" r:id="rId17"/>
    <p:sldId id="364" r:id="rId18"/>
    <p:sldId id="382" r:id="rId19"/>
    <p:sldId id="365" r:id="rId20"/>
    <p:sldId id="372" r:id="rId21"/>
    <p:sldId id="367" r:id="rId22"/>
    <p:sldId id="389" r:id="rId23"/>
  </p:sldIdLst>
  <p:sldSz cx="9144000" cy="6858000" type="screen4x3"/>
  <p:notesSz cx="6858000" cy="9144000"/>
  <p:custDataLst>
    <p:tags r:id="rId2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FF"/>
    <a:srgbClr val="990000"/>
    <a:srgbClr val="FF0000"/>
    <a:srgbClr val="A50021"/>
    <a:srgbClr val="CC6600"/>
    <a:srgbClr val="A997F5"/>
    <a:srgbClr val="96F6BB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4909" autoAdjust="0"/>
  </p:normalViewPr>
  <p:slideViewPr>
    <p:cSldViewPr>
      <p:cViewPr varScale="1">
        <p:scale>
          <a:sx n="74" d="100"/>
          <a:sy n="74" d="100"/>
        </p:scale>
        <p:origin x="39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8F4E89B5-470E-420C-80FA-1A2F5377188E}" type="datetimeFigureOut">
              <a:rPr lang="en-US"/>
              <a:pPr>
                <a:defRPr/>
              </a:pPr>
              <a:t>2/9/2021</a:t>
            </a:fld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5EFBBDD-D36C-425D-9F95-BBF5C0D5BA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3315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97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CDEC9F9-F632-4283-9681-A000596CA2E6}" type="slidenum">
              <a:rPr lang="en-US" altLang="en-US" sz="1200" i="0">
                <a:latin typeface=".VnAristote" pitchFamily="34" charset="0"/>
              </a:rPr>
              <a:pPr algn="r" eaLnBrk="1" hangingPunct="1"/>
              <a:t>2</a:t>
            </a:fld>
            <a:endParaRPr lang="en-US" altLang="en-US" sz="1200" i="0"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112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22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D30D849-61AE-4440-8478-561C4C672F0F}" type="slidenum">
              <a:rPr lang="en-US" altLang="en-US" sz="1200" i="0">
                <a:latin typeface=".VnAristote" pitchFamily="34" charset="0"/>
              </a:rPr>
              <a:pPr algn="r" eaLnBrk="1" hangingPunct="1"/>
              <a:t>18</a:t>
            </a:fld>
            <a:endParaRPr lang="en-US" altLang="en-US" sz="1200" i="0"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835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42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C853883-D6A4-4912-ACC2-0E203779206E}" type="slidenum">
              <a:rPr lang="en-US" altLang="en-US" sz="1200" i="0">
                <a:latin typeface=".VnAristote" pitchFamily="34" charset="0"/>
              </a:rPr>
              <a:pPr algn="r" eaLnBrk="1" hangingPunct="1"/>
              <a:t>19</a:t>
            </a:fld>
            <a:endParaRPr lang="en-US" altLang="en-US" sz="1200" i="0"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984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27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F24244D-8E89-4148-8C18-B70C49BEDD6F}" type="slidenum">
              <a:rPr lang="en-US" altLang="en-US" sz="1200" i="0">
                <a:latin typeface=".VnAristote" pitchFamily="34" charset="0"/>
              </a:rPr>
              <a:pPr algn="r" eaLnBrk="1" hangingPunct="1"/>
              <a:t>4</a:t>
            </a:fld>
            <a:endParaRPr lang="en-US" altLang="en-US" sz="1200" i="0"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81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58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983194E-7231-4FDA-9E8D-CA8936FF0E23}" type="slidenum">
              <a:rPr lang="en-US" altLang="en-US" sz="1200" i="0">
                <a:latin typeface=".VnAristote" pitchFamily="34" charset="0"/>
              </a:rPr>
              <a:pPr algn="r" eaLnBrk="1" hangingPunct="1"/>
              <a:t>7</a:t>
            </a:fld>
            <a:endParaRPr lang="en-US" altLang="en-US" sz="1200" i="0"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515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89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769E29F8-9E81-41DA-B16A-96640C7F4381}" type="slidenum">
              <a:rPr lang="en-US" altLang="en-US" sz="1200" i="0">
                <a:latin typeface=".VnAristote" pitchFamily="34" charset="0"/>
              </a:rPr>
              <a:pPr algn="r" eaLnBrk="1" hangingPunct="1"/>
              <a:t>10</a:t>
            </a:fld>
            <a:endParaRPr lang="en-US" altLang="en-US" sz="1200" i="0"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868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09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5377F6C-C822-4929-8100-A92EEED357CF}" type="slidenum">
              <a:rPr lang="en-US" altLang="en-US" sz="1200" i="0">
                <a:latin typeface=".VnAristote" pitchFamily="34" charset="0"/>
              </a:rPr>
              <a:pPr algn="r" eaLnBrk="1" hangingPunct="1"/>
              <a:t>12</a:t>
            </a:fld>
            <a:endParaRPr lang="en-US" altLang="en-US" sz="1200" i="0"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239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E8325A5-DC8B-465A-BB79-B7679AFF3A18}" type="slidenum">
              <a:rPr lang="en-US" altLang="en-US" sz="1200" i="0">
                <a:latin typeface=".VnAristote" pitchFamily="34" charset="0"/>
              </a:rPr>
              <a:pPr algn="r" eaLnBrk="1" hangingPunct="1"/>
              <a:t>14</a:t>
            </a:fld>
            <a:endParaRPr lang="en-US" altLang="en-US" sz="1200" i="0"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793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60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68D6FC3B-2F09-4EB5-8A28-DE8132CEBF60}" type="slidenum">
              <a:rPr lang="en-US" altLang="en-US" sz="1200" i="0">
                <a:latin typeface=".VnAristote" pitchFamily="34" charset="0"/>
              </a:rPr>
              <a:pPr algn="r" eaLnBrk="1" hangingPunct="1"/>
              <a:t>15</a:t>
            </a:fld>
            <a:endParaRPr lang="en-US" altLang="en-US" sz="1200" i="0"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020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81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8859C45-63C5-44C9-8D35-2BD66A3ACF7B}" type="slidenum">
              <a:rPr lang="en-US" altLang="en-US" sz="1200" i="0">
                <a:latin typeface=".VnAristote" pitchFamily="34" charset="0"/>
              </a:rPr>
              <a:pPr algn="r" eaLnBrk="1" hangingPunct="1"/>
              <a:t>16</a:t>
            </a:fld>
            <a:endParaRPr lang="en-US" altLang="en-US" sz="1200" i="0"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169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018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E204467-E74D-48E8-BDB5-FB03726C6F62}" type="slidenum">
              <a:rPr lang="en-US" altLang="en-US" sz="1200" i="0">
                <a:latin typeface=".VnAristote" pitchFamily="34" charset="0"/>
              </a:rPr>
              <a:pPr algn="r" eaLnBrk="1" hangingPunct="1"/>
              <a:t>17</a:t>
            </a:fld>
            <a:endParaRPr lang="en-US" altLang="en-US" sz="1200" i="0"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751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BBB284-D579-47FA-8995-43E5CCAB72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6493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1DD245-FF92-4110-A772-0C7A5419F1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0037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5314B9-6E70-400F-BE40-4FD3551851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372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0B1DC5-5A28-48D0-96DB-E71716BB1B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5234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C3ED79B-38A8-473C-9570-68CAD41021C3}" type="datetimeFigureOut">
              <a:rPr lang="en-US"/>
              <a:pPr>
                <a:defRPr/>
              </a:pPr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64E1242-98A8-4FF6-B76C-7CC6B292D7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85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35AE6D0-B960-4A06-8FFE-6DD70BB62384}" type="datetimeFigureOut">
              <a:rPr lang="en-US"/>
              <a:pPr>
                <a:defRPr/>
              </a:pPr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150B298-9021-4532-8220-A0A1F8D53C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08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C9D0BF0-833D-4473-BDF0-F6517C07F2C6}" type="datetimeFigureOut">
              <a:rPr lang="en-US"/>
              <a:pPr>
                <a:defRPr/>
              </a:pPr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416C736-00D0-4692-ABA2-5C6FB5F339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48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E768C12-6436-443F-B96E-01FB85E948BF}" type="datetimeFigureOut">
              <a:rPr lang="en-US"/>
              <a:pPr>
                <a:defRPr/>
              </a:pPr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4D9A49D-4C4F-4638-B2EB-D26694E42D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09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1" indent="0">
              <a:buNone/>
              <a:defRPr sz="1800" b="1"/>
            </a:lvl3pPr>
            <a:lvl4pPr marL="1371437" indent="0">
              <a:buNone/>
              <a:defRPr sz="1600" b="1"/>
            </a:lvl4pPr>
            <a:lvl5pPr marL="1828582" indent="0">
              <a:buNone/>
              <a:defRPr sz="1600" b="1"/>
            </a:lvl5pPr>
            <a:lvl6pPr marL="2285728" indent="0">
              <a:buNone/>
              <a:defRPr sz="1600" b="1"/>
            </a:lvl6pPr>
            <a:lvl7pPr marL="2742873" indent="0">
              <a:buNone/>
              <a:defRPr sz="1600" b="1"/>
            </a:lvl7pPr>
            <a:lvl8pPr marL="3200019" indent="0">
              <a:buNone/>
              <a:defRPr sz="1600" b="1"/>
            </a:lvl8pPr>
            <a:lvl9pPr marL="365716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1" indent="0">
              <a:buNone/>
              <a:defRPr sz="1800" b="1"/>
            </a:lvl3pPr>
            <a:lvl4pPr marL="1371437" indent="0">
              <a:buNone/>
              <a:defRPr sz="1600" b="1"/>
            </a:lvl4pPr>
            <a:lvl5pPr marL="1828582" indent="0">
              <a:buNone/>
              <a:defRPr sz="1600" b="1"/>
            </a:lvl5pPr>
            <a:lvl6pPr marL="2285728" indent="0">
              <a:buNone/>
              <a:defRPr sz="1600" b="1"/>
            </a:lvl6pPr>
            <a:lvl7pPr marL="2742873" indent="0">
              <a:buNone/>
              <a:defRPr sz="1600" b="1"/>
            </a:lvl7pPr>
            <a:lvl8pPr marL="3200019" indent="0">
              <a:buNone/>
              <a:defRPr sz="1600" b="1"/>
            </a:lvl8pPr>
            <a:lvl9pPr marL="365716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E878B91-6FA4-4A82-B777-5B8E10760329}" type="datetimeFigureOut">
              <a:rPr lang="en-US"/>
              <a:pPr>
                <a:defRPr/>
              </a:pPr>
              <a:t>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1EEAD2E-E058-48DC-AC1A-8E8B941E2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73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C3AEC1A-4A64-453B-8746-B850138B7BC0}" type="datetimeFigureOut">
              <a:rPr lang="en-US"/>
              <a:pPr>
                <a:defRPr/>
              </a:pPr>
              <a:t>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B890169-C5BA-4D01-827E-E8CC15249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57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07608E6-99BC-4180-A72D-698E5574F89F}" type="datetimeFigureOut">
              <a:rPr lang="en-US"/>
              <a:pPr>
                <a:defRPr/>
              </a:pPr>
              <a:t>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F6BD65A-AC55-4485-A7F6-B38800B4D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48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FA8329-4531-488E-962A-FC8DF55CD9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67115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1" indent="0">
              <a:buNone/>
              <a:defRPr sz="1000"/>
            </a:lvl3pPr>
            <a:lvl4pPr marL="1371437" indent="0">
              <a:buNone/>
              <a:defRPr sz="900"/>
            </a:lvl4pPr>
            <a:lvl5pPr marL="1828582" indent="0">
              <a:buNone/>
              <a:defRPr sz="900"/>
            </a:lvl5pPr>
            <a:lvl6pPr marL="2285728" indent="0">
              <a:buNone/>
              <a:defRPr sz="900"/>
            </a:lvl6pPr>
            <a:lvl7pPr marL="2742873" indent="0">
              <a:buNone/>
              <a:defRPr sz="900"/>
            </a:lvl7pPr>
            <a:lvl8pPr marL="3200019" indent="0">
              <a:buNone/>
              <a:defRPr sz="900"/>
            </a:lvl8pPr>
            <a:lvl9pPr marL="365716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3FA52E6-C054-43C8-84B6-29CF7AEF6347}" type="datetimeFigureOut">
              <a:rPr lang="en-US"/>
              <a:pPr>
                <a:defRPr/>
              </a:pPr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8C82396-2EC6-4478-A2EC-0A67C6B260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62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1" indent="0">
              <a:buNone/>
              <a:defRPr sz="2400"/>
            </a:lvl3pPr>
            <a:lvl4pPr marL="1371437" indent="0">
              <a:buNone/>
              <a:defRPr sz="2000"/>
            </a:lvl4pPr>
            <a:lvl5pPr marL="1828582" indent="0">
              <a:buNone/>
              <a:defRPr sz="2000"/>
            </a:lvl5pPr>
            <a:lvl6pPr marL="2285728" indent="0">
              <a:buNone/>
              <a:defRPr sz="2000"/>
            </a:lvl6pPr>
            <a:lvl7pPr marL="2742873" indent="0">
              <a:buNone/>
              <a:defRPr sz="2000"/>
            </a:lvl7pPr>
            <a:lvl8pPr marL="3200019" indent="0">
              <a:buNone/>
              <a:defRPr sz="2000"/>
            </a:lvl8pPr>
            <a:lvl9pPr marL="365716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1" indent="0">
              <a:buNone/>
              <a:defRPr sz="1000"/>
            </a:lvl3pPr>
            <a:lvl4pPr marL="1371437" indent="0">
              <a:buNone/>
              <a:defRPr sz="900"/>
            </a:lvl4pPr>
            <a:lvl5pPr marL="1828582" indent="0">
              <a:buNone/>
              <a:defRPr sz="900"/>
            </a:lvl5pPr>
            <a:lvl6pPr marL="2285728" indent="0">
              <a:buNone/>
              <a:defRPr sz="900"/>
            </a:lvl6pPr>
            <a:lvl7pPr marL="2742873" indent="0">
              <a:buNone/>
              <a:defRPr sz="900"/>
            </a:lvl7pPr>
            <a:lvl8pPr marL="3200019" indent="0">
              <a:buNone/>
              <a:defRPr sz="900"/>
            </a:lvl8pPr>
            <a:lvl9pPr marL="365716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BC9D3FC-18A5-450F-85AF-5AAE6A596320}" type="datetimeFigureOut">
              <a:rPr lang="en-US"/>
              <a:pPr>
                <a:defRPr/>
              </a:pPr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4B17904-9D7D-4266-92CC-2FF7B41A7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5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1F009F2-72D8-4FB9-8A50-E911277FD007}" type="datetimeFigureOut">
              <a:rPr lang="en-US"/>
              <a:pPr>
                <a:defRPr/>
              </a:pPr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CDADA6F-AC21-44A9-AF81-127E60800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04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EC2B81F-3F00-492F-BAE8-46EE0A3CDBB7}" type="datetimeFigureOut">
              <a:rPr lang="en-US"/>
              <a:pPr>
                <a:defRPr/>
              </a:pPr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1026034-D801-4790-9A1D-01F423699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461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E174321-2AE8-4B19-9509-7B35A2056C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5178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4E2924D-BB61-4539-AA42-17EE26B7D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72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white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white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white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white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white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white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>
                <a:solidFill>
                  <a:srgbClr val="FFF39D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>
                <a:solidFill>
                  <a:srgbClr val="FFF39D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CA627592-DA36-4011-93C8-D479AEFD2C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8125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88C7F5A-B246-4C86-B481-FCE910654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80833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B829D53-CE31-4682-8BD8-6C422AF710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55045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E6207BE-35E7-442E-8A91-D1867AD4D6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49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305C10-27A6-49C5-8EA2-69A8D97E4E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81228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035A5B9-0B62-42E3-8BDE-1E0621831A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3280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 dirty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 dirty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7" name="Straight Connector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i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" name="Straight Connector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i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10" name="Straight Connector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i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1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6C29B41F-4A93-41E4-B7B1-6A416A7680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53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7" name="Straight Connector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i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9" name="Straight Connector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i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 dirty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1" name="Straight Connector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i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9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01F0BD6-7643-407B-8ADF-4AD871789C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188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FDC83778-6CE3-4A3B-8E4A-ED322396ED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9323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1676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F49ABBF1-3EC7-4DF8-A718-C1BF269544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33494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C8ED9AD-8804-4DCC-B76B-F891CBB63C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603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DB723-09E1-40C2-8AB1-FFC63FD3D0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4870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76FDDA-EEDB-4A42-94ED-E5C6AF92DA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303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2EF92C-B78D-4D02-9B95-FD3FA8A099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25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1C96B8-3E70-4D48-A55F-1B7AE5B9C9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0703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3521EC-30D1-497E-8DD9-700BBEDEA4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9498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79B42A-71B2-4F01-9BAB-E0241B94ED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5120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/>
            </a:lvl1pPr>
          </a:lstStyle>
          <a:p>
            <a:fld id="{1536C652-305A-4F8B-BB0E-C2D8B1179E1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7938" y="0"/>
            <a:ext cx="913606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4" rIns="91430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638" y="765175"/>
            <a:ext cx="9123362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4" rIns="91430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30" tIns="45714" rIns="91430" bIns="45714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4F85160-F69B-4C2E-9266-3166AA815450}" type="datetimeFigureOut">
              <a:rPr lang="en-US" i="0"/>
              <a:pPr>
                <a:defRPr/>
              </a:pPr>
              <a:t>2/9/2021</a:t>
            </a:fld>
            <a:endParaRPr lang="en-US" i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30" tIns="45714" rIns="91430" bIns="45714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30" tIns="45714" rIns="91430" bIns="45714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2218909-61C4-4AB9-A367-1419448C7F0E}" type="slidenum">
              <a:rPr lang="en-US" i="0"/>
              <a:pPr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310852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txStyles>
    <p:titleStyle>
      <a:lvl1pPr algn="l" defTabSz="912813" rtl="0" fontAlgn="base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Times New Roman" pitchFamily="18" charset="0"/>
          <a:ea typeface="+mj-ea"/>
          <a:cs typeface="Times New Roman" pitchFamily="18" charset="0"/>
        </a:defRPr>
      </a:lvl1pPr>
      <a:lvl2pPr algn="l" defTabSz="912813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imes New Roman" pitchFamily="18" charset="0"/>
          <a:cs typeface="Times New Roman" pitchFamily="18" charset="0"/>
        </a:defRPr>
      </a:lvl2pPr>
      <a:lvl3pPr algn="l" defTabSz="912813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imes New Roman" pitchFamily="18" charset="0"/>
          <a:cs typeface="Times New Roman" pitchFamily="18" charset="0"/>
        </a:defRPr>
      </a:lvl3pPr>
      <a:lvl4pPr algn="l" defTabSz="912813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imes New Roman" pitchFamily="18" charset="0"/>
          <a:cs typeface="Times New Roman" pitchFamily="18" charset="0"/>
        </a:defRPr>
      </a:lvl4pPr>
      <a:lvl5pPr algn="l" defTabSz="912813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imes New Roman" pitchFamily="18" charset="0"/>
          <a:cs typeface="Times New Roman" pitchFamily="18" charset="0"/>
        </a:defRPr>
      </a:lvl5pPr>
      <a:lvl6pPr marL="457200" algn="l" defTabSz="912813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imes New Roman" pitchFamily="18" charset="0"/>
          <a:cs typeface="Times New Roman" pitchFamily="18" charset="0"/>
        </a:defRPr>
      </a:lvl6pPr>
      <a:lvl7pPr marL="914400" algn="l" defTabSz="912813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imes New Roman" pitchFamily="18" charset="0"/>
          <a:cs typeface="Times New Roman" pitchFamily="18" charset="0"/>
        </a:defRPr>
      </a:lvl7pPr>
      <a:lvl8pPr marL="1371600" algn="l" defTabSz="912813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imes New Roman" pitchFamily="18" charset="0"/>
          <a:cs typeface="Times New Roman" pitchFamily="18" charset="0"/>
        </a:defRPr>
      </a:lvl8pPr>
      <a:lvl9pPr marL="1828800" algn="l" defTabSz="912813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1313" indent="-341313" algn="l" defTabSz="912813" rtl="0" fontAlgn="base">
        <a:spcBef>
          <a:spcPct val="20000"/>
        </a:spcBef>
        <a:spcAft>
          <a:spcPct val="0"/>
        </a:spcAft>
        <a:buFont typeface="Arial" charset="0"/>
        <a:buChar char="•"/>
        <a:defRPr sz="32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Font typeface="Arial" charset="0"/>
        <a:buChar char="–"/>
        <a:defRPr sz="28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»"/>
        <a:defRPr sz="20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300" indent="-228573" algn="l" defTabSz="9142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6" indent="-228573" algn="l" defTabSz="9142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1" indent="-228573" algn="l" defTabSz="9142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7" indent="-228573" algn="l" defTabSz="9142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1" algn="l" defTabSz="914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7" algn="l" defTabSz="914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2" algn="l" defTabSz="914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8" algn="l" defTabSz="914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3" algn="l" defTabSz="914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9" algn="l" defTabSz="914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4" algn="l" defTabSz="914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 dirty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148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rgbClr val="575F6D"/>
                </a:solidFill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 i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rgbClr val="575F6D"/>
                </a:solidFill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 i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6152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i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6154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i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solidFill>
                  <a:srgbClr val="FFFFFF"/>
                </a:solidFill>
                <a:latin typeface="VNI-Times" pitchFamily="2" charset="0"/>
                <a:cs typeface="Arial" pitchFamily="34" charset="0"/>
              </a:defRPr>
            </a:lvl1pPr>
          </a:lstStyle>
          <a:p>
            <a:pPr>
              <a:defRPr/>
            </a:pPr>
            <a:fld id="{F8878868-425E-4DC8-BFA5-3B5C5E4A9128}" type="slidenum">
              <a:rPr lang="en-US" altLang="en-US" i="0"/>
              <a:pPr>
                <a:defRPr/>
              </a:pPr>
              <a:t>‹#›</a:t>
            </a:fld>
            <a:endParaRPr lang="en-US" altLang="en-US" i="0"/>
          </a:p>
        </p:txBody>
      </p:sp>
    </p:spTree>
    <p:extLst>
      <p:ext uri="{BB962C8B-B14F-4D97-AF65-F5344CB8AC3E}">
        <p14:creationId xmlns:p14="http://schemas.microsoft.com/office/powerpoint/2010/main" val="219666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vi-VN" altLang="vi-VN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defTabSz="914291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80900" name="Picture 2" descr="http://khohinhnen.com/wp-content/uploads/2014/12/hinh-nen-powerpoint-thien-nhien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TextBox 7"/>
          <p:cNvSpPr txBox="1">
            <a:spLocks noChangeArrowheads="1"/>
          </p:cNvSpPr>
          <p:nvPr/>
        </p:nvSpPr>
        <p:spPr bwMode="auto">
          <a:xfrm>
            <a:off x="0" y="228600"/>
            <a:ext cx="9144000" cy="52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b="1" i="0" dirty="0" smtClean="0">
                <a:solidFill>
                  <a:prstClr val="black"/>
                </a:solidFill>
                <a:cs typeface="Times New Roman" pitchFamily="18" charset="0"/>
              </a:rPr>
              <a:t>TRƯỜNG TIỂU HỌC </a:t>
            </a:r>
            <a:r>
              <a:rPr lang="en-US" sz="2800" b="1" i="0" dirty="0" smtClean="0">
                <a:solidFill>
                  <a:prstClr val="black"/>
                </a:solidFill>
                <a:cs typeface="Times New Roman" pitchFamily="18" charset="0"/>
              </a:rPr>
              <a:t>TRUNG LẬP HẠ</a:t>
            </a:r>
            <a:endParaRPr lang="en-US" sz="2800" b="1" i="0" dirty="0" smtClean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9" name="WordArt 14"/>
          <p:cNvSpPr>
            <a:spLocks noChangeArrowheads="1" noChangeShapeType="1" noTextEdit="1"/>
          </p:cNvSpPr>
          <p:nvPr/>
        </p:nvSpPr>
        <p:spPr bwMode="auto">
          <a:xfrm>
            <a:off x="0" y="1905000"/>
            <a:ext cx="9144000" cy="2590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0" kern="10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2999"/>
                    </a:srgbClr>
                  </a:outerShdw>
                </a:effectLst>
                <a:latin typeface="Times New Roman"/>
                <a:cs typeface="Times New Roman"/>
              </a:rPr>
              <a:t>BÀI GIẢNG TRỰC TUYẾN</a:t>
            </a:r>
          </a:p>
          <a:p>
            <a:pPr algn="ctr"/>
            <a:r>
              <a:rPr lang="en-US" sz="3600" b="1" i="0" kern="10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2999"/>
                    </a:srgbClr>
                  </a:outerShdw>
                </a:effectLst>
                <a:latin typeface="Times New Roman"/>
                <a:cs typeface="Times New Roman"/>
              </a:rPr>
              <a:t>TẬP VIẾT - LỚP 3</a:t>
            </a:r>
          </a:p>
          <a:p>
            <a:pPr algn="ctr"/>
            <a:r>
              <a:rPr lang="en-US" sz="3600" b="1" i="0" kern="10" dirty="0" smtClean="0"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2999"/>
                    </a:srgbClr>
                  </a:outerShdw>
                </a:effectLst>
                <a:latin typeface="Times New Roman"/>
                <a:cs typeface="Times New Roman"/>
              </a:rPr>
              <a:t>TUẦN 1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00200" y="5734050"/>
            <a:ext cx="649287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600" b="1" i="0" dirty="0" err="1" smtClean="0">
                <a:solidFill>
                  <a:prstClr val="black"/>
                </a:solidFill>
                <a:cs typeface="Times New Roman" pitchFamily="18" charset="0"/>
              </a:rPr>
              <a:t>Năm</a:t>
            </a:r>
            <a:r>
              <a:rPr lang="en-US" sz="3600" b="1" i="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600" b="1" i="0" dirty="0" err="1" smtClean="0">
                <a:solidFill>
                  <a:prstClr val="black"/>
                </a:solidFill>
                <a:cs typeface="Times New Roman" pitchFamily="18" charset="0"/>
              </a:rPr>
              <a:t>học</a:t>
            </a:r>
            <a:r>
              <a:rPr lang="en-US" sz="3600" b="1" i="0" dirty="0" smtClean="0">
                <a:solidFill>
                  <a:prstClr val="black"/>
                </a:solidFill>
                <a:cs typeface="Times New Roman" pitchFamily="18" charset="0"/>
              </a:rPr>
              <a:t> : 2021 - 2022</a:t>
            </a:r>
          </a:p>
        </p:txBody>
      </p:sp>
    </p:spTree>
    <p:extLst>
      <p:ext uri="{BB962C8B-B14F-4D97-AF65-F5344CB8AC3E}">
        <p14:creationId xmlns:p14="http://schemas.microsoft.com/office/powerpoint/2010/main" val="364276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438400" y="457200"/>
            <a:ext cx="4170363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Cách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viết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D </a:t>
            </a: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4419600" y="1905000"/>
            <a:ext cx="426720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 dirty="0">
                <a:latin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</a:rPr>
              <a:t>Đặt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bút</a:t>
            </a:r>
            <a:r>
              <a:rPr lang="en-US" altLang="en-US" sz="2800" dirty="0">
                <a:latin typeface="Times New Roman" pitchFamily="18" charset="0"/>
              </a:rPr>
              <a:t> ở </a:t>
            </a:r>
            <a:r>
              <a:rPr lang="en-US" altLang="en-US" sz="2800" dirty="0" err="1">
                <a:latin typeface="Times New Roman" pitchFamily="18" charset="0"/>
              </a:rPr>
              <a:t>giữa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kẻ</a:t>
            </a:r>
            <a:r>
              <a:rPr lang="en-US" altLang="en-US" sz="2800" dirty="0">
                <a:latin typeface="Times New Roman" pitchFamily="18" charset="0"/>
              </a:rPr>
              <a:t> 3 </a:t>
            </a:r>
            <a:r>
              <a:rPr lang="en-US" altLang="en-US" sz="2800" dirty="0" err="1">
                <a:latin typeface="Times New Roman" pitchFamily="18" charset="0"/>
              </a:rPr>
              <a:t>và</a:t>
            </a:r>
            <a:r>
              <a:rPr lang="en-US" altLang="en-US" sz="2800" dirty="0">
                <a:latin typeface="Times New Roman" pitchFamily="18" charset="0"/>
              </a:rPr>
              <a:t> 4, </a:t>
            </a:r>
            <a:r>
              <a:rPr lang="en-US" altLang="en-US" sz="2800" dirty="0" err="1">
                <a:latin typeface="Times New Roman" pitchFamily="18" charset="0"/>
              </a:rPr>
              <a:t>viết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lượn</a:t>
            </a:r>
            <a:r>
              <a:rPr lang="en-US" altLang="en-US" sz="2800" dirty="0">
                <a:latin typeface="Times New Roman" pitchFamily="18" charset="0"/>
              </a:rPr>
              <a:t> 2 </a:t>
            </a:r>
            <a:r>
              <a:rPr lang="en-US" altLang="en-US" sz="2800" dirty="0" err="1">
                <a:latin typeface="Times New Roman" pitchFamily="18" charset="0"/>
              </a:rPr>
              <a:t>đầu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theo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chiều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dọc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rồi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chuyển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hướng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viết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tiếp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thắt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nhỏ</a:t>
            </a:r>
            <a:r>
              <a:rPr lang="en-US" altLang="en-US" sz="2800" dirty="0">
                <a:latin typeface="Times New Roman" pitchFamily="18" charset="0"/>
              </a:rPr>
              <a:t> ở </a:t>
            </a:r>
            <a:r>
              <a:rPr lang="en-US" altLang="en-US" sz="2800" dirty="0" err="1">
                <a:latin typeface="Times New Roman" pitchFamily="18" charset="0"/>
              </a:rPr>
              <a:t>chân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chữ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và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cong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hở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trái</a:t>
            </a:r>
            <a:r>
              <a:rPr lang="en-US" altLang="en-US" sz="2800" dirty="0">
                <a:latin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</a:rPr>
              <a:t>phần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cuối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cong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lượn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hẳn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vào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trong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dừng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bút</a:t>
            </a:r>
            <a:r>
              <a:rPr lang="en-US" altLang="en-US" sz="2800" dirty="0">
                <a:latin typeface="Times New Roman" pitchFamily="18" charset="0"/>
              </a:rPr>
              <a:t> ở </a:t>
            </a:r>
            <a:r>
              <a:rPr lang="en-US" altLang="en-US" sz="2800" dirty="0" err="1">
                <a:latin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kẻ</a:t>
            </a:r>
            <a:r>
              <a:rPr lang="en-US" altLang="en-US" sz="2800" dirty="0">
                <a:latin typeface="Times New Roman" pitchFamily="18" charset="0"/>
              </a:rPr>
              <a:t> 3.</a:t>
            </a:r>
            <a:endParaRPr lang="en-US" altLang="en-US" sz="2800" dirty="0">
              <a:solidFill>
                <a:srgbClr val="009900"/>
              </a:solidFill>
              <a:latin typeface="Times New Roman" pitchFamily="18" charset="0"/>
            </a:endParaRPr>
          </a:p>
        </p:txBody>
      </p:sp>
      <p:grpSp>
        <p:nvGrpSpPr>
          <p:cNvPr id="37892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37895" name="Picture 32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6" name="Picture 33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7" name="Picture 34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8" name="Picture 3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893" name="Picture 4" descr="Nga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3" t="9387" r="45189" b="84944"/>
          <a:stretch>
            <a:fillRect/>
          </a:stretch>
        </p:blipFill>
        <p:spPr bwMode="auto">
          <a:xfrm>
            <a:off x="762000" y="2279650"/>
            <a:ext cx="3352800" cy="3206750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2428875" y="2728913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altLang="en-US" sz="3600" b="1" i="0">
                <a:solidFill>
                  <a:srgbClr val="FF0000"/>
                </a:solidFill>
                <a:latin typeface=".VnAristote" pitchFamily="34" charset="0"/>
                <a:sym typeface="Wingdings 2" pitchFamily="18" charset="2"/>
              </a:rPr>
              <a:t></a:t>
            </a:r>
            <a:endParaRPr lang="en-US" altLang="en-US" sz="3600" i="0">
              <a:latin typeface=".VnAristot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9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48 0.00717 -0.00573 0.00855 -0.01181 0.0104 C -0.01424 0.01364 -0.01789 0.01503 -0.01945 0.01896 C -0.02118 0.02312 -0.02101 0.02821 -0.02205 0.03284 C -0.02066 0.07285 -0.01754 0.10661 -0.02205 0.14546 C -0.02257 0.1605 -0.02171 0.17553 -0.02344 0.19033 C -0.02414 0.19542 -0.03421 0.21299 -0.03768 0.21461 C -0.04341 0.22201 -0.04931 0.22155 -0.05712 0.22317 C -0.06164 0.2271 -0.06493 0.22849 -0.07014 0.23011 C -0.07743 0.22895 -0.08542 0.23057 -0.09219 0.22664 C -0.10105 0.22155 -0.08872 0.21693 -0.08698 0.21623 C -0.0783 0.21693 -0.06962 0.21646 -0.06112 0.21808 C -0.05816 0.21854 -0.05608 0.22248 -0.0533 0.22317 C -0.04462 0.22548 -0.03698 0.22803 -0.02865 0.23196 C -0.01823 0.23126 -0.00764 0.23265 0.0026 0.23011 C 0.00625 0.22918 0.00868 0.22433 0.01163 0.22155 C 0.0184 0.21531 0.02552 0.21022 0.03246 0.20421 C 0.03819 0.19241 0.03732 0.17761 0.04288 0.16605 C 0.04566 0.15471 0.04496 0.14292 0.04809 0.13159 C 0.04722 0.10869 0.04809 0.0925 0.03888 0.07447 C 0.03715 0.05735 0.03524 0.04533 0.02586 0.03284 C 0.02257 0.01873 0.01336 0.01387 0.00382 0.0104 C -0.0033 0.00393 -0.02205 0.003 -0.03125 0.00185 C -0.03941 0.00277 -0.04844 0.00092 -0.05591 0.00532 C -0.0573 0.00624 -0.0573 0.00902 -0.05851 0.0104 C -0.05903 0.0111 -0.06563 0.01364 -0.06632 0.01387 C -0.07101 0.0185 -0.07587 0.0215 -0.08056 0.0259 C -0.0823 0.02937 -0.08403 0.03284 -0.08577 0.03631 C -0.08664 0.03816 -0.08837 0.04163 -0.08837 0.04163 C -0.08959 0.04856 -0.09063 0.05296 -0.09358 0.05874 C -0.09237 0.06475 -0.09115 0.0703 -0.08959 0.07608 C -0.08803 0.09019 -0.08924 0.08325 -0.08577 0.0969 C -0.08299 0.10823 -0.06268 0.11008 -0.05712 0.11077 C -0.04705 0.10892 -0.04566 0.10916 -0.03907 0.10037 C -0.03768 0.0932 -0.03698 0.08742 -0.03386 0.0814 C -0.03264 0.07285 -0.02796 0.0555 -0.03386 0.04856 " pathEditMode="relative" ptsTypes="fffffffffffffffffffffffffffffffffffA">
                                      <p:cBhvr>
                                        <p:cTn id="16" dur="5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3" grpId="0"/>
      <p:bldP spid="39944" grpId="0"/>
      <p:bldP spid="39944" grpId="1"/>
      <p:bldP spid="39944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HOA D - CỠ CHỮ 2,5 LY - -KIẾN THỨC TIỂU HỌC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5380"/>
          <a:stretch/>
        </p:blipFill>
        <p:spPr>
          <a:xfrm>
            <a:off x="20128" y="0"/>
            <a:ext cx="9123872" cy="5410199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6813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39940" name="Picture 32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1" name="Picture 33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2" name="Picture 34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3" name="Picture 3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939" name="Picture 4" descr="Nga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" t="19759" r="70830" b="73280"/>
          <a:stretch>
            <a:fillRect/>
          </a:stretch>
        </p:blipFill>
        <p:spPr bwMode="auto">
          <a:xfrm>
            <a:off x="1242204" y="2209800"/>
            <a:ext cx="6400800" cy="2620963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a2916b3bf4f1f353680d7a96df0090928851419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7" y="533399"/>
            <a:ext cx="36671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457200" y="5149850"/>
            <a:ext cx="84582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altLang="en-US" i="0"/>
              <a:t>  </a:t>
            </a:r>
            <a:r>
              <a:rPr lang="en-US" altLang="en-US" sz="2800">
                <a:latin typeface="Times New Roman" pitchFamily="18" charset="0"/>
              </a:rPr>
              <a:t>Anh hùng Lực lượng vũ trang Vừ A Dính, dân tộc Mông, sinh ngày 12-9-1934 tại bản Đề Chia, xã Pú Nhung, huyện Tuần Giáo, tỉnh Lai Châu (nay là tỉnh Điện Biên). </a:t>
            </a:r>
          </a:p>
        </p:txBody>
      </p:sp>
      <p:grpSp>
        <p:nvGrpSpPr>
          <p:cNvPr id="41988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41989" name="Picture 32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0" name="Picture 33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1" name="Picture 34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2" name="Picture 3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7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1" name="Rectangle 25"/>
          <p:cNvSpPr>
            <a:spLocks noChangeArrowheads="1"/>
          </p:cNvSpPr>
          <p:nvPr/>
        </p:nvSpPr>
        <p:spPr bwMode="auto">
          <a:xfrm>
            <a:off x="286544" y="3128169"/>
            <a:ext cx="51133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600" dirty="0">
                <a:latin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</a:rPr>
              <a:t>Từ</a:t>
            </a:r>
            <a:r>
              <a:rPr lang="en-US" altLang="en-US" sz="2800" dirty="0">
                <a:latin typeface="Times New Roman" pitchFamily="18" charset="0"/>
              </a:rPr>
              <a:t> “</a:t>
            </a:r>
            <a:r>
              <a:rPr lang="en-US" altLang="en-US" sz="2800" dirty="0" err="1">
                <a:latin typeface="Times New Roman" pitchFamily="18" charset="0"/>
              </a:rPr>
              <a:t>Vừ</a:t>
            </a:r>
            <a:r>
              <a:rPr lang="en-US" altLang="en-US" sz="2800" dirty="0">
                <a:latin typeface="Times New Roman" pitchFamily="18" charset="0"/>
              </a:rPr>
              <a:t> A </a:t>
            </a:r>
            <a:r>
              <a:rPr lang="en-US" altLang="en-US" sz="2800" dirty="0" err="1">
                <a:latin typeface="Times New Roman" pitchFamily="18" charset="0"/>
              </a:rPr>
              <a:t>Dính</a:t>
            </a:r>
            <a:r>
              <a:rPr lang="en-US" altLang="en-US" sz="2800" dirty="0">
                <a:latin typeface="Times New Roman" pitchFamily="18" charset="0"/>
              </a:rPr>
              <a:t>” </a:t>
            </a:r>
            <a:r>
              <a:rPr lang="en-US" altLang="en-US" sz="2800" dirty="0" err="1">
                <a:latin typeface="Times New Roman" pitchFamily="18" charset="0"/>
              </a:rPr>
              <a:t>gồm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mấy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chữ</a:t>
            </a:r>
            <a:r>
              <a:rPr lang="en-US" altLang="en-US" sz="2800" dirty="0">
                <a:latin typeface="Times New Roman" pitchFamily="18" charset="0"/>
              </a:rPr>
              <a:t> ?</a:t>
            </a:r>
          </a:p>
        </p:txBody>
      </p:sp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312168" y="4392163"/>
            <a:ext cx="8332787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>
                <a:latin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</a:rPr>
              <a:t>Từ</a:t>
            </a:r>
            <a:r>
              <a:rPr lang="en-US" altLang="en-US" sz="2800" dirty="0">
                <a:latin typeface="Times New Roman" pitchFamily="18" charset="0"/>
              </a:rPr>
              <a:t> con </a:t>
            </a:r>
            <a:r>
              <a:rPr lang="en-US" altLang="en-US" sz="2800" dirty="0" err="1">
                <a:latin typeface="Times New Roman" pitchFamily="18" charset="0"/>
              </a:rPr>
              <a:t>chữ</a:t>
            </a:r>
            <a:r>
              <a:rPr lang="en-US" altLang="en-US" sz="2800" dirty="0">
                <a:latin typeface="Times New Roman" pitchFamily="18" charset="0"/>
              </a:rPr>
              <a:t> “V” sang con </a:t>
            </a:r>
            <a:r>
              <a:rPr lang="en-US" altLang="en-US" sz="2800" dirty="0" err="1">
                <a:latin typeface="Times New Roman" pitchFamily="18" charset="0"/>
              </a:rPr>
              <a:t>chữ</a:t>
            </a:r>
            <a:r>
              <a:rPr lang="en-US" altLang="en-US" sz="2800" dirty="0">
                <a:latin typeface="Times New Roman" pitchFamily="18" charset="0"/>
              </a:rPr>
              <a:t> “ư” ? </a:t>
            </a:r>
            <a:r>
              <a:rPr lang="en-US" altLang="en-US" sz="2800" dirty="0" err="1">
                <a:latin typeface="Times New Roman" pitchFamily="18" charset="0"/>
              </a:rPr>
              <a:t>từ</a:t>
            </a:r>
            <a:r>
              <a:rPr lang="en-US" altLang="en-US" sz="2800" dirty="0">
                <a:latin typeface="Times New Roman" pitchFamily="18" charset="0"/>
              </a:rPr>
              <a:t> con </a:t>
            </a:r>
            <a:r>
              <a:rPr lang="en-US" altLang="en-US" sz="2800" dirty="0" err="1">
                <a:latin typeface="Times New Roman" pitchFamily="18" charset="0"/>
              </a:rPr>
              <a:t>chữ</a:t>
            </a:r>
            <a:r>
              <a:rPr lang="en-US" altLang="en-US" sz="2800" dirty="0">
                <a:latin typeface="Times New Roman" pitchFamily="18" charset="0"/>
              </a:rPr>
              <a:t> “D” sang con </a:t>
            </a:r>
            <a:r>
              <a:rPr lang="en-US" altLang="en-US" sz="2800" dirty="0" err="1">
                <a:latin typeface="Times New Roman" pitchFamily="18" charset="0"/>
              </a:rPr>
              <a:t>chữ</a:t>
            </a:r>
            <a:r>
              <a:rPr lang="en-US" altLang="en-US" sz="2800" dirty="0">
                <a:latin typeface="Times New Roman" pitchFamily="18" charset="0"/>
              </a:rPr>
              <a:t> “i” </a:t>
            </a:r>
            <a:r>
              <a:rPr lang="en-US" altLang="en-US" sz="2800" dirty="0" err="1">
                <a:latin typeface="Times New Roman" pitchFamily="18" charset="0"/>
              </a:rPr>
              <a:t>được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viết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như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thế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nào</a:t>
            </a:r>
            <a:r>
              <a:rPr lang="en-US" altLang="en-US" sz="2800" dirty="0">
                <a:latin typeface="Times New Roman" pitchFamily="18" charset="0"/>
              </a:rPr>
              <a:t> ?</a:t>
            </a:r>
          </a:p>
        </p:txBody>
      </p:sp>
      <p:sp>
        <p:nvSpPr>
          <p:cNvPr id="2" name="Rectangle 25"/>
          <p:cNvSpPr>
            <a:spLocks noChangeArrowheads="1"/>
          </p:cNvSpPr>
          <p:nvPr/>
        </p:nvSpPr>
        <p:spPr bwMode="auto">
          <a:xfrm>
            <a:off x="286544" y="3749675"/>
            <a:ext cx="85709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600" dirty="0">
                <a:latin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</a:rPr>
              <a:t>Từ</a:t>
            </a:r>
            <a:r>
              <a:rPr lang="en-US" altLang="en-US" sz="2800" dirty="0">
                <a:latin typeface="Times New Roman" pitchFamily="18" charset="0"/>
              </a:rPr>
              <a:t> “</a:t>
            </a:r>
            <a:r>
              <a:rPr lang="en-US" altLang="en-US" sz="2800" dirty="0" err="1">
                <a:latin typeface="Times New Roman" pitchFamily="18" charset="0"/>
              </a:rPr>
              <a:t>Vừ</a:t>
            </a:r>
            <a:r>
              <a:rPr lang="en-US" altLang="en-US" sz="2800" dirty="0">
                <a:latin typeface="Times New Roman" pitchFamily="18" charset="0"/>
              </a:rPr>
              <a:t> A </a:t>
            </a:r>
            <a:r>
              <a:rPr lang="en-US" altLang="en-US" sz="2800" dirty="0" err="1">
                <a:latin typeface="Times New Roman" pitchFamily="18" charset="0"/>
              </a:rPr>
              <a:t>Dính</a:t>
            </a:r>
            <a:r>
              <a:rPr lang="en-US" altLang="en-US" sz="2800" dirty="0">
                <a:latin typeface="Times New Roman" pitchFamily="18" charset="0"/>
              </a:rPr>
              <a:t>” </a:t>
            </a:r>
            <a:r>
              <a:rPr lang="en-US" altLang="en-US" sz="2800" dirty="0" err="1">
                <a:latin typeface="Times New Roman" pitchFamily="18" charset="0"/>
              </a:rPr>
              <a:t>có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những</a:t>
            </a:r>
            <a:r>
              <a:rPr lang="en-US" altLang="en-US" sz="2800" dirty="0">
                <a:latin typeface="Times New Roman" pitchFamily="18" charset="0"/>
              </a:rPr>
              <a:t> con </a:t>
            </a:r>
            <a:r>
              <a:rPr lang="en-US" altLang="en-US" sz="2800" dirty="0" err="1">
                <a:latin typeface="Times New Roman" pitchFamily="18" charset="0"/>
              </a:rPr>
              <a:t>chữ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nào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cao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hai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ly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rưỡi</a:t>
            </a:r>
            <a:r>
              <a:rPr lang="en-US" altLang="en-US" sz="2800" dirty="0">
                <a:latin typeface="Times New Roman" pitchFamily="18" charset="0"/>
              </a:rPr>
              <a:t> ?</a:t>
            </a:r>
          </a:p>
        </p:txBody>
      </p:sp>
      <p:sp>
        <p:nvSpPr>
          <p:cNvPr id="26646" name="Rectangle 22"/>
          <p:cNvSpPr>
            <a:spLocks noChangeArrowheads="1"/>
          </p:cNvSpPr>
          <p:nvPr/>
        </p:nvSpPr>
        <p:spPr bwMode="auto">
          <a:xfrm>
            <a:off x="312168" y="5562600"/>
            <a:ext cx="822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3200" i="0" dirty="0">
                <a:latin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</a:rPr>
              <a:t>Khoảng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cách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giữa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các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chữ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được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viết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như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thế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nào</a:t>
            </a:r>
            <a:r>
              <a:rPr lang="en-US" altLang="en-US" sz="2800" dirty="0">
                <a:latin typeface="Times New Roman" pitchFamily="18" charset="0"/>
              </a:rPr>
              <a:t> ?</a:t>
            </a:r>
          </a:p>
        </p:txBody>
      </p:sp>
      <p:grpSp>
        <p:nvGrpSpPr>
          <p:cNvPr id="43014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43016" name="Picture 32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7" name="Picture 33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8" name="Picture 34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9" name="Picture 3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015" name="Picture 4" descr="Nga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" t="19759" r="70830" b="73280"/>
          <a:stretch>
            <a:fillRect/>
          </a:stretch>
        </p:blipFill>
        <p:spPr bwMode="auto">
          <a:xfrm>
            <a:off x="1371600" y="112443"/>
            <a:ext cx="6400800" cy="2620963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26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01" grpId="0"/>
      <p:bldP spid="118789" grpId="0"/>
      <p:bldP spid="2" grpId="0"/>
      <p:bldP spid="26646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8" descr="Nga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3" t="33781" r="17023" b="50336"/>
          <a:stretch>
            <a:fillRect/>
          </a:stretch>
        </p:blipFill>
        <p:spPr bwMode="auto">
          <a:xfrm>
            <a:off x="457200" y="685800"/>
            <a:ext cx="8077200" cy="25050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45" name="Rectangle 21"/>
          <p:cNvSpPr>
            <a:spLocks noChangeArrowheads="1"/>
          </p:cNvSpPr>
          <p:nvPr/>
        </p:nvSpPr>
        <p:spPr bwMode="auto">
          <a:xfrm>
            <a:off x="609600" y="4724400"/>
            <a:ext cx="6324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3200" i="0">
                <a:latin typeface="Times New Roman" pitchFamily="18" charset="0"/>
              </a:rPr>
              <a:t>- </a:t>
            </a:r>
            <a:r>
              <a:rPr lang="en-US" altLang="en-US" sz="2800">
                <a:latin typeface="Times New Roman" pitchFamily="18" charset="0"/>
              </a:rPr>
              <a:t>Những con chữ nào cao 2 ly rưỡi ?</a:t>
            </a:r>
          </a:p>
        </p:txBody>
      </p:sp>
      <p:sp>
        <p:nvSpPr>
          <p:cNvPr id="2" name="Rectangle 21"/>
          <p:cNvSpPr>
            <a:spLocks noChangeArrowheads="1"/>
          </p:cNvSpPr>
          <p:nvPr/>
        </p:nvSpPr>
        <p:spPr bwMode="auto">
          <a:xfrm>
            <a:off x="622300" y="3894138"/>
            <a:ext cx="6324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Char char="-"/>
            </a:pPr>
            <a:r>
              <a:rPr lang="en-US" altLang="en-US" sz="2800" i="0">
                <a:latin typeface="Times New Roman" pitchFamily="18" charset="0"/>
              </a:rPr>
              <a:t> </a:t>
            </a:r>
            <a:r>
              <a:rPr lang="en-US" altLang="en-US" sz="2800">
                <a:latin typeface="Times New Roman" pitchFamily="18" charset="0"/>
              </a:rPr>
              <a:t>Những chữ nào được viết hoa?</a:t>
            </a:r>
          </a:p>
        </p:txBody>
      </p:sp>
      <p:grpSp>
        <p:nvGrpSpPr>
          <p:cNvPr id="45061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45062" name="Picture 32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3" name="Picture 33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4" name="Picture 34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5" name="Picture 35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26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5" grpId="0" build="allAtOnce"/>
      <p:bldP spid="2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Nga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t="2222" r="2104" b="24445"/>
          <a:stretch>
            <a:fillRect/>
          </a:stretch>
        </p:blipFill>
        <p:spPr bwMode="auto">
          <a:xfrm>
            <a:off x="1676400" y="228600"/>
            <a:ext cx="6096000" cy="6400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107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47108" name="Picture 32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09" name="Picture 33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0" name="Picture 34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1" name="Picture 35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80" name="Picture 44" descr="Nga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" r="-4546" b="21260"/>
          <a:stretch>
            <a:fillRect/>
          </a:stretch>
        </p:blipFill>
        <p:spPr bwMode="auto">
          <a:xfrm>
            <a:off x="1858992" y="79375"/>
            <a:ext cx="5840413" cy="6400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155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49156" name="Picture 32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57" name="Picture 33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58" name="Picture 34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59" name="Picture 35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04800" y="457200"/>
            <a:ext cx="50292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0" u="sng">
                <a:latin typeface="Times New Roman" pitchFamily="18" charset="0"/>
              </a:rPr>
              <a:t>1- Tư thế ngồi viết:</a:t>
            </a:r>
          </a:p>
          <a:p>
            <a:pPr eaLnBrk="1" hangingPunct="1"/>
            <a:r>
              <a:rPr lang="en-US" altLang="en-US" sz="2400" i="0">
                <a:latin typeface="Times New Roman" pitchFamily="18" charset="0"/>
              </a:rPr>
              <a:t>- Lưng thẳng, không tì ngực vào bàn.</a:t>
            </a:r>
          </a:p>
          <a:p>
            <a:pPr eaLnBrk="1" hangingPunct="1"/>
            <a:r>
              <a:rPr lang="en-US" altLang="en-US" sz="2400" i="0">
                <a:latin typeface="Times New Roman" pitchFamily="18" charset="0"/>
              </a:rPr>
              <a:t>- Đầu hơi cúi.</a:t>
            </a:r>
          </a:p>
          <a:p>
            <a:pPr eaLnBrk="1" hangingPunct="1"/>
            <a:r>
              <a:rPr lang="en-US" altLang="en-US" sz="2400" i="0">
                <a:latin typeface="Times New Roman" pitchFamily="18" charset="0"/>
              </a:rPr>
              <a:t>- Mắt cách vở khoảng 25 đến 30 cm.</a:t>
            </a:r>
          </a:p>
          <a:p>
            <a:pPr eaLnBrk="1" hangingPunct="1"/>
            <a:r>
              <a:rPr lang="en-US" altLang="en-US" sz="2400" i="0">
                <a:latin typeface="Times New Roman" pitchFamily="18" charset="0"/>
              </a:rPr>
              <a:t>- Tay phải cầm bút.</a:t>
            </a:r>
          </a:p>
          <a:p>
            <a:pPr eaLnBrk="1" hangingPunct="1"/>
            <a:r>
              <a:rPr lang="en-US" altLang="en-US" sz="2400" i="0">
                <a:latin typeface="Times New Roman" pitchFamily="18" charset="0"/>
              </a:rPr>
              <a:t>- Tay trái tì nhẹ lên mép vở để giữ.</a:t>
            </a:r>
          </a:p>
          <a:p>
            <a:pPr eaLnBrk="1" hangingPunct="1"/>
            <a:r>
              <a:rPr lang="en-US" altLang="en-US" sz="2400" i="0">
                <a:latin typeface="Times New Roman" pitchFamily="18" charset="0"/>
              </a:rPr>
              <a:t>- Hai chân để song song thoải mái.</a:t>
            </a:r>
          </a:p>
          <a:p>
            <a:pPr algn="just"/>
            <a:endParaRPr lang="en-US" altLang="en-US" sz="2400" i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304800" y="3479800"/>
            <a:ext cx="55626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0" u="sng" dirty="0" smtClean="0">
                <a:latin typeface="Times New Roman" pitchFamily="18" charset="0"/>
              </a:rPr>
              <a:t>2- </a:t>
            </a:r>
            <a:r>
              <a:rPr lang="en-US" altLang="en-US" sz="2400" b="1" i="0" u="sng" dirty="0" err="1" smtClean="0">
                <a:latin typeface="Times New Roman" pitchFamily="18" charset="0"/>
              </a:rPr>
              <a:t>Cách</a:t>
            </a:r>
            <a:r>
              <a:rPr lang="en-US" altLang="en-US" sz="2400" b="1" i="0" u="sng" dirty="0" smtClean="0">
                <a:latin typeface="Times New Roman" pitchFamily="18" charset="0"/>
              </a:rPr>
              <a:t> </a:t>
            </a:r>
            <a:r>
              <a:rPr lang="en-US" altLang="en-US" sz="2400" b="1" i="0" u="sng" dirty="0" err="1">
                <a:latin typeface="Times New Roman" pitchFamily="18" charset="0"/>
              </a:rPr>
              <a:t>cầm</a:t>
            </a:r>
            <a:r>
              <a:rPr lang="en-US" altLang="en-US" sz="2400" b="1" i="0" u="sng" dirty="0">
                <a:latin typeface="Times New Roman" pitchFamily="18" charset="0"/>
              </a:rPr>
              <a:t> </a:t>
            </a:r>
            <a:r>
              <a:rPr lang="en-US" altLang="en-US" sz="2400" b="1" i="0" u="sng" dirty="0" err="1">
                <a:latin typeface="Times New Roman" pitchFamily="18" charset="0"/>
              </a:rPr>
              <a:t>bút</a:t>
            </a:r>
            <a:r>
              <a:rPr lang="en-US" altLang="en-US" sz="2400" b="1" i="0" u="sng" dirty="0">
                <a:latin typeface="Times New Roman" pitchFamily="18" charset="0"/>
              </a:rPr>
              <a:t>:</a:t>
            </a:r>
          </a:p>
          <a:p>
            <a:pPr eaLnBrk="1" hangingPunct="1"/>
            <a:r>
              <a:rPr lang="en-US" altLang="en-US" sz="2400" i="0" dirty="0">
                <a:latin typeface="Times New Roman" pitchFamily="18" charset="0"/>
              </a:rPr>
              <a:t>- </a:t>
            </a:r>
            <a:r>
              <a:rPr lang="en-US" altLang="en-US" sz="2400" i="0" dirty="0" err="1">
                <a:latin typeface="Times New Roman" pitchFamily="18" charset="0"/>
              </a:rPr>
              <a:t>Cầm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bút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bằng</a:t>
            </a:r>
            <a:r>
              <a:rPr lang="en-US" altLang="en-US" sz="2400" i="0" dirty="0">
                <a:latin typeface="Times New Roman" pitchFamily="18" charset="0"/>
              </a:rPr>
              <a:t> 3 </a:t>
            </a:r>
            <a:r>
              <a:rPr lang="en-US" altLang="en-US" sz="2400" i="0" dirty="0" err="1">
                <a:latin typeface="Times New Roman" pitchFamily="18" charset="0"/>
              </a:rPr>
              <a:t>ngón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tay</a:t>
            </a:r>
            <a:r>
              <a:rPr lang="en-US" altLang="en-US" sz="2400" i="0" dirty="0">
                <a:latin typeface="Times New Roman" pitchFamily="18" charset="0"/>
              </a:rPr>
              <a:t>: </a:t>
            </a:r>
            <a:r>
              <a:rPr lang="en-US" altLang="en-US" sz="2400" i="0" dirty="0" err="1">
                <a:latin typeface="Times New Roman" pitchFamily="18" charset="0"/>
              </a:rPr>
              <a:t>ngón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cái</a:t>
            </a:r>
            <a:r>
              <a:rPr lang="en-US" altLang="en-US" sz="2400" i="0" dirty="0">
                <a:latin typeface="Times New Roman" pitchFamily="18" charset="0"/>
              </a:rPr>
              <a:t>, </a:t>
            </a:r>
            <a:r>
              <a:rPr lang="en-US" altLang="en-US" sz="2400" i="0" dirty="0" err="1">
                <a:latin typeface="Times New Roman" pitchFamily="18" charset="0"/>
              </a:rPr>
              <a:t>ngón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trỏ</a:t>
            </a:r>
            <a:r>
              <a:rPr lang="en-US" altLang="en-US" sz="2400" i="0" dirty="0">
                <a:latin typeface="Times New Roman" pitchFamily="18" charset="0"/>
              </a:rPr>
              <a:t>, </a:t>
            </a:r>
            <a:r>
              <a:rPr lang="en-US" altLang="en-US" sz="2400" i="0" dirty="0" err="1">
                <a:latin typeface="Times New Roman" pitchFamily="18" charset="0"/>
              </a:rPr>
              <a:t>ngón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giữa</a:t>
            </a:r>
            <a:r>
              <a:rPr lang="en-US" altLang="en-US" sz="2400" i="0" dirty="0">
                <a:latin typeface="Times New Roman" pitchFamily="18" charset="0"/>
              </a:rPr>
              <a:t>.</a:t>
            </a:r>
          </a:p>
          <a:p>
            <a:pPr eaLnBrk="1" hangingPunct="1"/>
            <a:r>
              <a:rPr lang="en-US" altLang="en-US" sz="2400" i="0" dirty="0">
                <a:latin typeface="Times New Roman" pitchFamily="18" charset="0"/>
              </a:rPr>
              <a:t>- </a:t>
            </a:r>
            <a:r>
              <a:rPr lang="en-US" altLang="en-US" sz="2400" i="0" dirty="0" err="1">
                <a:latin typeface="Times New Roman" pitchFamily="18" charset="0"/>
              </a:rPr>
              <a:t>Khi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viết</a:t>
            </a:r>
            <a:r>
              <a:rPr lang="en-US" altLang="en-US" sz="2400" i="0" dirty="0">
                <a:latin typeface="Times New Roman" pitchFamily="18" charset="0"/>
              </a:rPr>
              <a:t>, </a:t>
            </a:r>
            <a:r>
              <a:rPr lang="en-US" altLang="en-US" sz="2400" i="0" dirty="0" err="1">
                <a:latin typeface="Times New Roman" pitchFamily="18" charset="0"/>
              </a:rPr>
              <a:t>dùng</a:t>
            </a:r>
            <a:r>
              <a:rPr lang="en-US" altLang="en-US" sz="2400" i="0" dirty="0">
                <a:latin typeface="Times New Roman" pitchFamily="18" charset="0"/>
              </a:rPr>
              <a:t> 3 </a:t>
            </a:r>
            <a:r>
              <a:rPr lang="en-US" altLang="en-US" sz="2400" i="0" dirty="0" err="1">
                <a:latin typeface="Times New Roman" pitchFamily="18" charset="0"/>
              </a:rPr>
              <a:t>ngón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tay</a:t>
            </a:r>
            <a:r>
              <a:rPr lang="en-US" altLang="en-US" sz="2400" i="0" dirty="0">
                <a:latin typeface="Times New Roman" pitchFamily="18" charset="0"/>
              </a:rPr>
              <a:t> di </a:t>
            </a:r>
            <a:r>
              <a:rPr lang="en-US" altLang="en-US" sz="2400" i="0" dirty="0" err="1">
                <a:latin typeface="Times New Roman" pitchFamily="18" charset="0"/>
              </a:rPr>
              <a:t>chuyển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bút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từ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trái</a:t>
            </a:r>
            <a:r>
              <a:rPr lang="en-US" altLang="en-US" sz="2400" i="0" dirty="0">
                <a:latin typeface="Times New Roman" pitchFamily="18" charset="0"/>
              </a:rPr>
              <a:t> sang </a:t>
            </a:r>
            <a:r>
              <a:rPr lang="en-US" altLang="en-US" sz="2400" i="0" dirty="0" err="1">
                <a:latin typeface="Times New Roman" pitchFamily="18" charset="0"/>
              </a:rPr>
              <a:t>phải</a:t>
            </a:r>
            <a:r>
              <a:rPr lang="en-US" altLang="en-US" sz="2400" i="0" dirty="0">
                <a:latin typeface="Times New Roman" pitchFamily="18" charset="0"/>
              </a:rPr>
              <a:t>, </a:t>
            </a:r>
            <a:r>
              <a:rPr lang="en-US" altLang="en-US" sz="2400" i="0" dirty="0" err="1">
                <a:latin typeface="Times New Roman" pitchFamily="18" charset="0"/>
              </a:rPr>
              <a:t>cán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bút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nghiêng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về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phía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bên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phải</a:t>
            </a:r>
            <a:r>
              <a:rPr lang="en-US" altLang="en-US" sz="2400" i="0" dirty="0">
                <a:latin typeface="Times New Roman" pitchFamily="18" charset="0"/>
              </a:rPr>
              <a:t>, </a:t>
            </a:r>
            <a:r>
              <a:rPr lang="en-US" altLang="en-US" sz="2400" i="0" dirty="0" err="1">
                <a:latin typeface="Times New Roman" pitchFamily="18" charset="0"/>
              </a:rPr>
              <a:t>cổ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tay</a:t>
            </a:r>
            <a:r>
              <a:rPr lang="en-US" altLang="en-US" sz="2400" i="0" dirty="0">
                <a:latin typeface="Times New Roman" pitchFamily="18" charset="0"/>
              </a:rPr>
              <a:t>, </a:t>
            </a:r>
            <a:r>
              <a:rPr lang="en-US" altLang="en-US" sz="2400" i="0" dirty="0" err="1">
                <a:latin typeface="Times New Roman" pitchFamily="18" charset="0"/>
              </a:rPr>
              <a:t>khuỷu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tay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và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cánh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tay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cử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động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mềm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mại</a:t>
            </a:r>
            <a:r>
              <a:rPr lang="en-US" altLang="en-US" sz="2400" i="0" dirty="0">
                <a:latin typeface="Times New Roman" pitchFamily="18" charset="0"/>
              </a:rPr>
              <a:t>, </a:t>
            </a:r>
            <a:r>
              <a:rPr lang="en-US" altLang="en-US" sz="2400" i="0" dirty="0" err="1">
                <a:latin typeface="Times New Roman" pitchFamily="18" charset="0"/>
              </a:rPr>
              <a:t>thoải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mái</a:t>
            </a:r>
            <a:r>
              <a:rPr lang="en-US" altLang="en-US" sz="2400" i="0" dirty="0">
                <a:latin typeface="Times New Roman" pitchFamily="18" charset="0"/>
              </a:rPr>
              <a:t>;</a:t>
            </a:r>
          </a:p>
          <a:p>
            <a:pPr eaLnBrk="1" hangingPunct="1"/>
            <a:r>
              <a:rPr lang="en-US" altLang="en-US" sz="2400" i="0" dirty="0">
                <a:latin typeface="Times New Roman" pitchFamily="18" charset="0"/>
              </a:rPr>
              <a:t>- </a:t>
            </a:r>
            <a:r>
              <a:rPr lang="en-US" altLang="en-US" sz="2400" i="0" dirty="0" err="1">
                <a:latin typeface="Times New Roman" pitchFamily="18" charset="0"/>
              </a:rPr>
              <a:t>Không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nên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cầm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bút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tay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trái</a:t>
            </a:r>
            <a:r>
              <a:rPr lang="en-US" altLang="en-US" sz="2400" i="0" dirty="0">
                <a:latin typeface="Times New Roman" pitchFamily="18" charset="0"/>
              </a:rPr>
              <a:t>.</a:t>
            </a:r>
          </a:p>
        </p:txBody>
      </p:sp>
      <p:pic>
        <p:nvPicPr>
          <p:cNvPr id="19463" name="Picture 7" descr="Cam b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3649663"/>
            <a:ext cx="2895600" cy="28257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11" descr="chu hoa0005"/>
          <p:cNvPicPr>
            <a:picLocks noChangeAspect="1" noChangeArrowheads="1"/>
          </p:cNvPicPr>
          <p:nvPr/>
        </p:nvPicPr>
        <p:blipFill>
          <a:blip r:embed="rId5">
            <a:lum bright="-32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0" t="39471" r="21571" b="43802"/>
          <a:stretch>
            <a:fillRect/>
          </a:stretch>
        </p:blipFill>
        <p:spPr bwMode="auto">
          <a:xfrm>
            <a:off x="6019800" y="457200"/>
            <a:ext cx="2819400" cy="26670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06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51207" name="Picture 32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8" name="Picture 33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9" name="Picture 34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0" name="Picture 35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Nga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b="24445"/>
          <a:stretch>
            <a:fillRect/>
          </a:stretch>
        </p:blipFill>
        <p:spPr bwMode="auto">
          <a:xfrm>
            <a:off x="2133600" y="1013604"/>
            <a:ext cx="5030788" cy="5486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Rectangle 6"/>
          <p:cNvSpPr>
            <a:spLocks noChangeArrowheads="1"/>
          </p:cNvSpPr>
          <p:nvPr/>
        </p:nvSpPr>
        <p:spPr bwMode="auto">
          <a:xfrm>
            <a:off x="2133600" y="381000"/>
            <a:ext cx="5029200" cy="481013"/>
          </a:xfrm>
          <a:prstGeom prst="rect">
            <a:avLst/>
          </a:prstGeom>
          <a:solidFill>
            <a:srgbClr val="B8E6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200" b="1" i="0" dirty="0">
                <a:solidFill>
                  <a:srgbClr val="FF0000"/>
                </a:solidFill>
                <a:latin typeface="Times New Roman" pitchFamily="18" charset="0"/>
              </a:rPr>
              <a:t>THỰC HÀNH VIẾT VỞ</a:t>
            </a:r>
          </a:p>
        </p:txBody>
      </p:sp>
      <p:grpSp>
        <p:nvGrpSpPr>
          <p:cNvPr id="53252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53253" name="Picture 32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4" name="Picture 33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5" name="Picture 34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6" name="Picture 35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Nga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3334" r="1334" b="25555"/>
          <a:stretch>
            <a:fillRect/>
          </a:stretch>
        </p:blipFill>
        <p:spPr bwMode="auto">
          <a:xfrm>
            <a:off x="0" y="327804"/>
            <a:ext cx="5566848" cy="5768196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1" name="Rectangle 3"/>
          <p:cNvSpPr>
            <a:spLocks noChangeArrowheads="1"/>
          </p:cNvSpPr>
          <p:nvPr/>
        </p:nvSpPr>
        <p:spPr bwMode="auto">
          <a:xfrm>
            <a:off x="5638801" y="2438400"/>
            <a:ext cx="3505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b="1" dirty="0" err="1" smtClean="0">
                <a:latin typeface="Times New Roman" pitchFamily="18" charset="0"/>
              </a:rPr>
              <a:t>Bài</a:t>
            </a:r>
            <a:r>
              <a:rPr lang="en-US" altLang="en-US" sz="2800" b="1" dirty="0" smtClean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viết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có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những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chữ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hoa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nào</a:t>
            </a:r>
            <a:r>
              <a:rPr lang="en-US" altLang="en-US" sz="2800" b="1" dirty="0">
                <a:latin typeface="Times New Roman" pitchFamily="18" charset="0"/>
              </a:rPr>
              <a:t> ?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7"/>
          <p:cNvSpPr>
            <a:spLocks noGrp="1"/>
          </p:cNvSpPr>
          <p:nvPr>
            <p:ph type="ctrTitle"/>
          </p:nvPr>
        </p:nvSpPr>
        <p:spPr>
          <a:xfrm>
            <a:off x="2857500" y="3124200"/>
            <a:ext cx="4629150" cy="1893888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96259" name="Subtitle 18"/>
          <p:cNvSpPr>
            <a:spLocks noGrp="1"/>
          </p:cNvSpPr>
          <p:nvPr>
            <p:ph type="subTitle" idx="1"/>
          </p:nvPr>
        </p:nvSpPr>
        <p:spPr>
          <a:xfrm>
            <a:off x="2857500" y="5003800"/>
            <a:ext cx="4629150" cy="1371600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grpSp>
        <p:nvGrpSpPr>
          <p:cNvPr id="96260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96269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9933FF"/>
            </a:solidFill>
            <a:ln w="9525">
              <a:solidFill>
                <a:srgbClr val="CC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Font typeface="Wingdings" pitchFamily="2" charset="2"/>
                <a:buNone/>
              </a:pPr>
              <a:endParaRPr lang="vi-VN" altLang="en-US" sz="2800" b="1" smtClean="0">
                <a:solidFill>
                  <a:srgbClr val="0000CC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6270" name="Rectangle 11"/>
            <p:cNvSpPr>
              <a:spLocks noChangeArrowheads="1"/>
            </p:cNvSpPr>
            <p:nvPr/>
          </p:nvSpPr>
          <p:spPr bwMode="auto">
            <a:xfrm>
              <a:off x="120" y="96"/>
              <a:ext cx="5520" cy="4128"/>
            </a:xfrm>
            <a:prstGeom prst="rect">
              <a:avLst/>
            </a:prstGeom>
            <a:solidFill>
              <a:schemeClr val="bg1"/>
            </a:solidFill>
            <a:ln w="69850" cmpd="thinThick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Font typeface="Wingdings" pitchFamily="2" charset="2"/>
                <a:buNone/>
              </a:pPr>
              <a:endParaRPr lang="en-US" altLang="en-US" sz="2800" b="1" smtClean="0">
                <a:solidFill>
                  <a:srgbClr val="0000CC"/>
                </a:solidFill>
                <a:latin typeface="VNI-Times" pitchFamily="2" charset="0"/>
                <a:cs typeface="Arial" charset="0"/>
              </a:endParaRPr>
            </a:p>
          </p:txBody>
        </p:sp>
      </p:grpSp>
      <p:sp>
        <p:nvSpPr>
          <p:cNvPr id="96261" name="WordArt 12"/>
          <p:cNvSpPr>
            <a:spLocks noChangeArrowheads="1" noChangeShapeType="1" noTextEdit="1"/>
          </p:cNvSpPr>
          <p:nvPr/>
        </p:nvSpPr>
        <p:spPr bwMode="auto">
          <a:xfrm>
            <a:off x="723900" y="1679291"/>
            <a:ext cx="7696200" cy="3298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87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7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tạm</a:t>
            </a:r>
            <a:r>
              <a:rPr lang="en-US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7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biệt</a:t>
            </a:r>
            <a:r>
              <a:rPr lang="en-US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7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7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 !</a:t>
            </a:r>
          </a:p>
        </p:txBody>
      </p:sp>
      <p:pic>
        <p:nvPicPr>
          <p:cNvPr id="96262" name="Picture 14" descr="F9849DCFA90C473196ECD16214E7700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663" y="4530725"/>
            <a:ext cx="1681162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3" name="Picture 15" descr="F9849DCFA90C473196ECD16214E7700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763" y="-227013"/>
            <a:ext cx="1771650" cy="19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4" name="Picture 16" descr="7EBE294D6094432994177346AC4BCD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7044532" y="-472282"/>
            <a:ext cx="6096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5" name="Picture 17" descr="7EBE294D6094432994177346AC4BCD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H="1" flipV="1">
            <a:off x="1163638" y="5435600"/>
            <a:ext cx="6096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6" name="Picture 18" descr="7EBE294D6094432994177346AC4BCD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7427119" y="-645318"/>
            <a:ext cx="60960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7" name="Picture 19" descr="7EBE294D6094432994177346AC4BCD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6525" y="3752850"/>
            <a:ext cx="4572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8" name="Picture 20" descr="7EBE294D6094432994177346AC4BCD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57632" flipH="1">
            <a:off x="8537575" y="312738"/>
            <a:ext cx="457200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7937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457200" y="1117600"/>
            <a:ext cx="8488363" cy="5794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i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Chữ hoa A được tạo bởi mấy nét?</a:t>
            </a:r>
            <a:r>
              <a:rPr lang="en-US" sz="3200">
                <a:latin typeface="Times New Roman" pitchFamily="18" charset="0"/>
              </a:rPr>
              <a:t> </a:t>
            </a:r>
            <a:r>
              <a:rPr lang="en-US" sz="2800" i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 là những nét nào ?</a:t>
            </a:r>
          </a:p>
        </p:txBody>
      </p:sp>
      <p:sp>
        <p:nvSpPr>
          <p:cNvPr id="4124" name="Rectangle 28"/>
          <p:cNvSpPr>
            <a:spLocks noChangeArrowheads="1"/>
          </p:cNvSpPr>
          <p:nvPr/>
        </p:nvSpPr>
        <p:spPr bwMode="auto">
          <a:xfrm>
            <a:off x="4114800" y="1754188"/>
            <a:ext cx="2514600" cy="5191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sz="2800" i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Gồm 3 nét:</a:t>
            </a:r>
          </a:p>
        </p:txBody>
      </p:sp>
      <p:sp>
        <p:nvSpPr>
          <p:cNvPr id="4125" name="Rectangle 29"/>
          <p:cNvSpPr>
            <a:spLocks noChangeArrowheads="1"/>
          </p:cNvSpPr>
          <p:nvPr/>
        </p:nvSpPr>
        <p:spPr bwMode="auto">
          <a:xfrm>
            <a:off x="4038600" y="4114800"/>
            <a:ext cx="4724400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2: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móc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ngược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phải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;</a:t>
            </a:r>
          </a:p>
        </p:txBody>
      </p:sp>
      <p:sp>
        <p:nvSpPr>
          <p:cNvPr id="4133" name="Rectangle 37"/>
          <p:cNvSpPr>
            <a:spLocks noChangeArrowheads="1"/>
          </p:cNvSpPr>
          <p:nvPr/>
        </p:nvSpPr>
        <p:spPr bwMode="auto">
          <a:xfrm>
            <a:off x="4038600" y="2362200"/>
            <a:ext cx="4724400" cy="18002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Nét 1: Gần giống nét móc ngược (trái) nhưng nghiêng về bên phải và hơi lượn ở phía trên;</a:t>
            </a:r>
          </a:p>
        </p:txBody>
      </p:sp>
      <p:sp>
        <p:nvSpPr>
          <p:cNvPr id="4148" name="Rectangle 52"/>
          <p:cNvSpPr>
            <a:spLocks noChangeArrowheads="1"/>
          </p:cNvSpPr>
          <p:nvPr/>
        </p:nvSpPr>
        <p:spPr bwMode="auto">
          <a:xfrm>
            <a:off x="4038600" y="4648084"/>
            <a:ext cx="4724400" cy="5191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3: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Lượn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ngang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</p:txBody>
      </p:sp>
      <p:sp>
        <p:nvSpPr>
          <p:cNvPr id="2" name="Rectangle 47"/>
          <p:cNvSpPr>
            <a:spLocks noChangeArrowheads="1"/>
          </p:cNvSpPr>
          <p:nvPr/>
        </p:nvSpPr>
        <p:spPr bwMode="auto">
          <a:xfrm>
            <a:off x="228600" y="5581276"/>
            <a:ext cx="4114800" cy="5191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A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ly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219200" y="239713"/>
            <a:ext cx="6629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Quan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sát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nhận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xét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 </a:t>
            </a:r>
            <a:endParaRPr lang="en-US" sz="36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30729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30731" name="Picture 32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2" name="Picture 33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3" name="Picture 34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4" name="Picture 35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30" name="Picture 4" descr="Nga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t="4707" r="83893" b="89458"/>
          <a:stretch>
            <a:fillRect/>
          </a:stretch>
        </p:blipFill>
        <p:spPr bwMode="auto">
          <a:xfrm>
            <a:off x="685800" y="2362200"/>
            <a:ext cx="3276600" cy="2932113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3" grpId="0" animBg="1"/>
      <p:bldP spid="4124" grpId="0" animBg="1"/>
      <p:bldP spid="4133" grpId="0" animBg="1"/>
      <p:bldP spid="4148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362200" y="304800"/>
            <a:ext cx="4170363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Cách viết chữ hoa A </a:t>
            </a: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4154488" y="2774950"/>
            <a:ext cx="467677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400" dirty="0">
                <a:latin typeface="Times New Roman" pitchFamily="18" charset="0"/>
              </a:rPr>
              <a:t>- </a:t>
            </a:r>
            <a:r>
              <a:rPr lang="en-US" altLang="en-US" sz="2400" dirty="0" err="1">
                <a:latin typeface="Times New Roman" pitchFamily="18" charset="0"/>
              </a:rPr>
              <a:t>Nét</a:t>
            </a:r>
            <a:r>
              <a:rPr lang="en-US" altLang="en-US" sz="2400" dirty="0">
                <a:latin typeface="Times New Roman" pitchFamily="18" charset="0"/>
              </a:rPr>
              <a:t> 2: </a:t>
            </a:r>
            <a:r>
              <a:rPr lang="en-US" altLang="en-US" sz="2400" dirty="0" err="1">
                <a:latin typeface="Times New Roman" pitchFamily="18" charset="0"/>
              </a:rPr>
              <a:t>Từ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điểm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dừng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bút</a:t>
            </a:r>
            <a:r>
              <a:rPr lang="en-US" altLang="en-US" sz="2400" dirty="0">
                <a:latin typeface="Times New Roman" pitchFamily="18" charset="0"/>
              </a:rPr>
              <a:t> ở </a:t>
            </a:r>
            <a:r>
              <a:rPr lang="en-US" altLang="en-US" sz="2400" dirty="0" err="1">
                <a:latin typeface="Times New Roman" pitchFamily="18" charset="0"/>
              </a:rPr>
              <a:t>nét</a:t>
            </a:r>
            <a:r>
              <a:rPr lang="en-US" altLang="en-US" sz="2400" dirty="0">
                <a:latin typeface="Times New Roman" pitchFamily="18" charset="0"/>
              </a:rPr>
              <a:t> 1,</a:t>
            </a:r>
          </a:p>
          <a:p>
            <a:pPr eaLnBrk="1" hangingPunct="1"/>
            <a:r>
              <a:rPr lang="en-US" altLang="en-US" sz="2400" dirty="0" err="1">
                <a:latin typeface="Times New Roman" pitchFamily="18" charset="0"/>
              </a:rPr>
              <a:t>chuyển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hướng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bút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viết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nét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móc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ngược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phải</a:t>
            </a:r>
            <a:r>
              <a:rPr lang="en-US" altLang="en-US" sz="2400" dirty="0">
                <a:latin typeface="Times New Roman" pitchFamily="18" charset="0"/>
              </a:rPr>
              <a:t>, </a:t>
            </a:r>
            <a:r>
              <a:rPr lang="en-US" altLang="en-US" sz="2400" dirty="0" err="1">
                <a:latin typeface="Times New Roman" pitchFamily="18" charset="0"/>
              </a:rPr>
              <a:t>dừng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bút</a:t>
            </a:r>
            <a:r>
              <a:rPr lang="en-US" altLang="en-US" sz="2400" dirty="0">
                <a:latin typeface="Times New Roman" pitchFamily="18" charset="0"/>
              </a:rPr>
              <a:t> ở </a:t>
            </a:r>
            <a:r>
              <a:rPr lang="en-US" altLang="en-US" sz="2400" dirty="0" err="1">
                <a:latin typeface="Times New Roman" pitchFamily="18" charset="0"/>
              </a:rPr>
              <a:t>giữa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đường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kẻ</a:t>
            </a:r>
            <a:r>
              <a:rPr lang="en-US" altLang="en-US" sz="2400" dirty="0">
                <a:latin typeface="Times New Roman" pitchFamily="18" charset="0"/>
              </a:rPr>
              <a:t> 1 </a:t>
            </a:r>
            <a:r>
              <a:rPr lang="en-US" altLang="en-US" sz="2400" dirty="0" err="1">
                <a:latin typeface="Times New Roman" pitchFamily="18" charset="0"/>
              </a:rPr>
              <a:t>và</a:t>
            </a:r>
            <a:r>
              <a:rPr lang="en-US" altLang="en-US" sz="2400" dirty="0">
                <a:latin typeface="Times New Roman" pitchFamily="18" charset="0"/>
              </a:rPr>
              <a:t> 2.</a:t>
            </a:r>
          </a:p>
          <a:p>
            <a:pPr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4072597" y="1140155"/>
            <a:ext cx="5011737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400" dirty="0">
                <a:latin typeface="Times New Roman" pitchFamily="18" charset="0"/>
              </a:rPr>
              <a:t>- </a:t>
            </a:r>
            <a:r>
              <a:rPr lang="en-US" altLang="en-US" sz="2400" dirty="0" err="1">
                <a:latin typeface="Times New Roman" pitchFamily="18" charset="0"/>
              </a:rPr>
              <a:t>Nét</a:t>
            </a:r>
            <a:r>
              <a:rPr lang="en-US" altLang="en-US" sz="2400" dirty="0">
                <a:latin typeface="Times New Roman" pitchFamily="18" charset="0"/>
              </a:rPr>
              <a:t> 1: </a:t>
            </a:r>
            <a:r>
              <a:rPr lang="en-US" altLang="en-US" sz="2400" dirty="0" err="1">
                <a:latin typeface="Times New Roman" pitchFamily="18" charset="0"/>
              </a:rPr>
              <a:t>Đặt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bút</a:t>
            </a:r>
            <a:r>
              <a:rPr lang="en-US" altLang="en-US" sz="2400" dirty="0">
                <a:latin typeface="Times New Roman" pitchFamily="18" charset="0"/>
              </a:rPr>
              <a:t> ở </a:t>
            </a:r>
            <a:r>
              <a:rPr lang="en-US" altLang="en-US" sz="2400" dirty="0" err="1">
                <a:latin typeface="Times New Roman" pitchFamily="18" charset="0"/>
              </a:rPr>
              <a:t>đường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kẻ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ngang</a:t>
            </a:r>
            <a:r>
              <a:rPr lang="en-US" altLang="en-US" sz="2400" dirty="0">
                <a:latin typeface="Times New Roman" pitchFamily="18" charset="0"/>
              </a:rPr>
              <a:t> 2, </a:t>
            </a:r>
          </a:p>
          <a:p>
            <a:pPr eaLnBrk="1" hangingPunct="1"/>
            <a:r>
              <a:rPr lang="en-US" altLang="en-US" sz="2400" dirty="0" err="1">
                <a:latin typeface="Times New Roman" pitchFamily="18" charset="0"/>
              </a:rPr>
              <a:t>viết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nét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móc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ngược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trái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từ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dưới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lên</a:t>
            </a:r>
            <a:r>
              <a:rPr lang="en-US" altLang="en-US" sz="2400" dirty="0">
                <a:latin typeface="Times New Roman" pitchFamily="18" charset="0"/>
              </a:rPr>
              <a:t>, </a:t>
            </a:r>
          </a:p>
          <a:p>
            <a:pPr eaLnBrk="1" hangingPunct="1"/>
            <a:r>
              <a:rPr lang="en-US" altLang="en-US" sz="2400" dirty="0" err="1">
                <a:latin typeface="Times New Roman" pitchFamily="18" charset="0"/>
              </a:rPr>
              <a:t>nghiêng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về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bên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phải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và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lượn</a:t>
            </a:r>
            <a:r>
              <a:rPr lang="en-US" altLang="en-US" sz="2400" dirty="0">
                <a:latin typeface="Times New Roman" pitchFamily="18" charset="0"/>
              </a:rPr>
              <a:t> ở </a:t>
            </a:r>
            <a:r>
              <a:rPr lang="en-US" altLang="en-US" sz="2400" dirty="0" err="1">
                <a:latin typeface="Times New Roman" pitchFamily="18" charset="0"/>
              </a:rPr>
              <a:t>phía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trên</a:t>
            </a:r>
            <a:r>
              <a:rPr lang="en-US" altLang="en-US" sz="2400" dirty="0">
                <a:latin typeface="Times New Roman" pitchFamily="18" charset="0"/>
              </a:rPr>
              <a:t>, </a:t>
            </a:r>
            <a:r>
              <a:rPr lang="en-US" altLang="en-US" sz="2400" dirty="0" err="1">
                <a:latin typeface="Times New Roman" pitchFamily="18" charset="0"/>
              </a:rPr>
              <a:t>dừng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bút</a:t>
            </a:r>
            <a:r>
              <a:rPr lang="en-US" altLang="en-US" sz="2400" dirty="0">
                <a:latin typeface="Times New Roman" pitchFamily="18" charset="0"/>
              </a:rPr>
              <a:t> ở </a:t>
            </a:r>
            <a:r>
              <a:rPr lang="en-US" altLang="en-US" sz="2400" dirty="0" err="1">
                <a:latin typeface="Times New Roman" pitchFamily="18" charset="0"/>
              </a:rPr>
              <a:t>giữa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đường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kẻ</a:t>
            </a:r>
            <a:r>
              <a:rPr lang="en-US" altLang="en-US" sz="2400" dirty="0">
                <a:latin typeface="Times New Roman" pitchFamily="18" charset="0"/>
              </a:rPr>
              <a:t> 3 </a:t>
            </a:r>
            <a:r>
              <a:rPr lang="en-US" altLang="en-US" sz="2400" dirty="0" err="1">
                <a:latin typeface="Times New Roman" pitchFamily="18" charset="0"/>
              </a:rPr>
              <a:t>và</a:t>
            </a:r>
            <a:r>
              <a:rPr lang="en-US" altLang="en-US" sz="2400" dirty="0">
                <a:latin typeface="Times New Roman" pitchFamily="18" charset="0"/>
              </a:rPr>
              <a:t> 4.</a:t>
            </a:r>
            <a:endParaRPr lang="en-US" altLang="en-US" sz="2400" dirty="0">
              <a:solidFill>
                <a:srgbClr val="009900"/>
              </a:solidFill>
              <a:latin typeface="Times New Roman" pitchFamily="18" charset="0"/>
            </a:endParaRPr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4154488" y="4375150"/>
            <a:ext cx="45434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400" dirty="0">
                <a:latin typeface="Times New Roman" pitchFamily="18" charset="0"/>
              </a:rPr>
              <a:t>- </a:t>
            </a:r>
            <a:r>
              <a:rPr lang="en-US" altLang="en-US" sz="2400" dirty="0" err="1">
                <a:latin typeface="Times New Roman" pitchFamily="18" charset="0"/>
              </a:rPr>
              <a:t>Nét</a:t>
            </a:r>
            <a:r>
              <a:rPr lang="en-US" altLang="en-US" sz="2400" dirty="0">
                <a:latin typeface="Times New Roman" pitchFamily="18" charset="0"/>
              </a:rPr>
              <a:t> 3: </a:t>
            </a:r>
            <a:r>
              <a:rPr lang="en-US" altLang="en-US" sz="2400" dirty="0" err="1">
                <a:latin typeface="Times New Roman" pitchFamily="18" charset="0"/>
              </a:rPr>
              <a:t>Lia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bút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lên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khoảng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giữa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thân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chữ</a:t>
            </a:r>
            <a:r>
              <a:rPr lang="en-US" altLang="en-US" sz="2400" dirty="0">
                <a:latin typeface="Times New Roman" pitchFamily="18" charset="0"/>
              </a:rPr>
              <a:t>, </a:t>
            </a:r>
            <a:r>
              <a:rPr lang="en-US" altLang="en-US" sz="2400" dirty="0" err="1">
                <a:latin typeface="Times New Roman" pitchFamily="18" charset="0"/>
              </a:rPr>
              <a:t>viết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nét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lượn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ngang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từ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trái</a:t>
            </a:r>
            <a:r>
              <a:rPr lang="en-US" altLang="en-US" sz="2400" dirty="0">
                <a:latin typeface="Times New Roman" pitchFamily="18" charset="0"/>
              </a:rPr>
              <a:t> qua </a:t>
            </a:r>
            <a:r>
              <a:rPr lang="en-US" altLang="en-US" sz="2400" dirty="0" err="1">
                <a:latin typeface="Times New Roman" pitchFamily="18" charset="0"/>
              </a:rPr>
              <a:t>phải</a:t>
            </a:r>
            <a:r>
              <a:rPr lang="en-US" altLang="en-US" sz="2400" dirty="0">
                <a:latin typeface="Times New Roman" pitchFamily="18" charset="0"/>
              </a:rPr>
              <a:t>.</a:t>
            </a:r>
          </a:p>
        </p:txBody>
      </p:sp>
      <p:sp>
        <p:nvSpPr>
          <p:cNvPr id="31750" name="Rectangle 61"/>
          <p:cNvSpPr>
            <a:spLocks noChangeArrowheads="1"/>
          </p:cNvSpPr>
          <p:nvPr/>
        </p:nvSpPr>
        <p:spPr bwMode="auto">
          <a:xfrm>
            <a:off x="1676400" y="1112838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altLang="en-US" sz="3600" i="0">
                <a:latin typeface=".VnAristote" pitchFamily="34" charset="0"/>
              </a:rPr>
              <a:t> </a:t>
            </a:r>
          </a:p>
        </p:txBody>
      </p:sp>
      <p:grpSp>
        <p:nvGrpSpPr>
          <p:cNvPr id="31751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31756" name="Picture 32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7" name="Picture 33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8" name="Picture 34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9" name="Picture 3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52" name="Picture 4" descr="Nga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t="4707" r="83893" b="89458"/>
          <a:stretch>
            <a:fillRect/>
          </a:stretch>
        </p:blipFill>
        <p:spPr bwMode="auto">
          <a:xfrm>
            <a:off x="421256" y="2457181"/>
            <a:ext cx="3470267" cy="3105419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1233488" y="3733800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altLang="en-US" sz="3600" b="1" i="0">
                <a:solidFill>
                  <a:srgbClr val="FF0000"/>
                </a:solidFill>
                <a:latin typeface=".VnAristote" pitchFamily="34" charset="0"/>
                <a:sym typeface="Wingdings 2" pitchFamily="18" charset="2"/>
              </a:rPr>
              <a:t></a:t>
            </a:r>
            <a:endParaRPr lang="en-US" altLang="en-US" sz="3600" i="0">
              <a:latin typeface=".VnAristote" pitchFamily="34" charset="0"/>
            </a:endParaRPr>
          </a:p>
        </p:txBody>
      </p:sp>
      <p:sp>
        <p:nvSpPr>
          <p:cNvPr id="2" name="Rectangle 68"/>
          <p:cNvSpPr>
            <a:spLocks noChangeArrowheads="1"/>
          </p:cNvSpPr>
          <p:nvPr/>
        </p:nvSpPr>
        <p:spPr bwMode="auto">
          <a:xfrm>
            <a:off x="2147888" y="2882900"/>
            <a:ext cx="6715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altLang="en-US" sz="3600" b="1" i="0">
                <a:solidFill>
                  <a:srgbClr val="FF0000"/>
                </a:solidFill>
                <a:latin typeface=".VnAristote" pitchFamily="34" charset="0"/>
                <a:sym typeface="Wingdings 2" pitchFamily="18" charset="2"/>
              </a:rPr>
              <a:t></a:t>
            </a:r>
            <a:endParaRPr lang="en-US" altLang="en-US" sz="3600" i="0">
              <a:latin typeface=".VnAristote" pitchFamily="34" charset="0"/>
            </a:endParaRPr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1570038" y="3663950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altLang="en-US" sz="3600" b="1" i="0">
                <a:solidFill>
                  <a:srgbClr val="FF0000"/>
                </a:solidFill>
                <a:latin typeface=".VnAristote" pitchFamily="34" charset="0"/>
                <a:sym typeface="Wingdings 2" pitchFamily="18" charset="2"/>
              </a:rPr>
              <a:t></a:t>
            </a:r>
            <a:endParaRPr lang="en-US" altLang="en-US" sz="3600" i="0">
              <a:latin typeface=".VnAristot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677 0.00578 -0.00868 0 -0.01562 0.00347 C -0.02066 0.01018 -0.01944 0.01272 -0.02204 0.02082 C -0.02256 0.02267 -0.02395 0.02405 -0.02465 0.0259 C -0.02534 0.02752 -0.02552 0.02937 -0.02604 0.03122 C -0.02708 0.04094 -0.02864 0.0562 -0.02083 0.06221 C -0.01805 0.0643 -0.01475 0.06453 -0.0118 0.06568 C -0.00243 0.07516 0.00521 0.07239 0.01684 0.071 C 0.02448 0.0673 0.03056 0.06314 0.03629 0.05528 C 0.03855 0.04672 0.03994 0.04279 0.0441 0.03469 C 0.04497 0.03284 0.04671 0.02937 0.04671 0.02937 C 0.04931 0.01342 0.05035 0 0.05452 -0.01549 C 0.05591 -0.03561 0.05591 -0.02914 0.05973 -0.04324 C 0.06007 -0.04949 0.06025 -0.05596 0.06094 -0.06221 C 0.06181 -0.07007 0.06494 -0.07724 0.06615 -0.08487 C 0.06771 -0.09528 0.06684 -0.10545 0.07535 -0.10892 C 0.08421 -0.11702 0.08004 -0.11447 0.08698 -0.11771 C 0.09254 -0.12303 0.09011 -0.1228 0.09341 -0.1228 " pathEditMode="relative" ptsTypes="fffffffffffffffffA">
                                      <p:cBhvr>
                                        <p:cTn id="16" dur="5000" fill="hold"/>
                                        <p:tgtEl>
                                          <p:spTgt spid="5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5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12 0.01388 0.00382 0.04533 0.00261 0.05874 C 0.00226 0.06244 0 0.06915 0 0.06915 C 0.00035 0.09852 0.00052 0.12812 0.00122 0.15749 C 0.00191 0.18918 0.00018 0.19565 0.02344 0.19889 C 0.03629 0.19727 0.03976 0.19704 0.0467 0.1834 C 0.04722 0.18039 0.04722 0.17738 0.04809 0.17461 C 0.0507 0.16536 0.05452 0.16952 0.05452 0.15749 " pathEditMode="relative" ptsTypes="fffffffA">
                                      <p:cBhvr>
                                        <p:cTn id="3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5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29 -0.00301 0.01111 -0.00393 0.01944 -0.00509 C 0.03906 -0.0118 0.03072 -0.01087 0.04687 -0.00694 C 0.05781 -0.00763 0.07673 -0.00255 0.07673 -0.0155 " pathEditMode="relative" ptsTypes="fffA">
                                      <p:cBhvr>
                                        <p:cTn id="54" dur="2000" fill="hold"/>
                                        <p:tgtEl>
                                          <p:spTgt spid="5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5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5" grpId="0"/>
      <p:bldP spid="5155" grpId="0"/>
      <p:bldP spid="5179" grpId="0"/>
      <p:bldP spid="5188" grpId="0"/>
      <p:bldP spid="5188" grpId="1"/>
      <p:bldP spid="5188" grpId="2"/>
      <p:bldP spid="2" grpId="0"/>
      <p:bldP spid="2" grpId="1"/>
      <p:bldP spid="2" grpId="2"/>
      <p:bldP spid="5182" grpId="0"/>
      <p:bldP spid="5182" grpId="1"/>
      <p:bldP spid="518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67017179243123407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"/>
            <a:ext cx="918236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2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152400" y="1066800"/>
            <a:ext cx="8610600" cy="5794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V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bởi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2800" i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nào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r>
              <a:rPr lang="en-US" sz="3200" dirty="0">
                <a:latin typeface="Times New Roman" pitchFamily="18" charset="0"/>
              </a:rPr>
              <a:t> </a:t>
            </a:r>
          </a:p>
        </p:txBody>
      </p:sp>
      <p:sp>
        <p:nvSpPr>
          <p:cNvPr id="2" name="Rectangle 47"/>
          <p:cNvSpPr>
            <a:spLocks noChangeArrowheads="1"/>
          </p:cNvSpPr>
          <p:nvPr/>
        </p:nvSpPr>
        <p:spPr bwMode="auto">
          <a:xfrm>
            <a:off x="186906" y="5607842"/>
            <a:ext cx="4114800" cy="5191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V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ly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219200" y="239713"/>
            <a:ext cx="6629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Quan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sát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nhận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xét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</a:t>
            </a:r>
            <a:endParaRPr lang="en-US" sz="36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2107" name="Text Box 11"/>
          <p:cNvSpPr txBox="1">
            <a:spLocks noChangeArrowheads="1"/>
          </p:cNvSpPr>
          <p:nvPr/>
        </p:nvSpPr>
        <p:spPr bwMode="auto">
          <a:xfrm>
            <a:off x="3954463" y="1981200"/>
            <a:ext cx="4579937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>
                <a:latin typeface="Times New Roman" pitchFamily="18" charset="0"/>
              </a:rPr>
              <a:t>+ Nét 1: Là kết hợp của 2 nét cơ bản: nét cong trái và nét lượn ngang.</a:t>
            </a:r>
          </a:p>
        </p:txBody>
      </p:sp>
      <p:sp>
        <p:nvSpPr>
          <p:cNvPr id="132108" name="Text Box 12"/>
          <p:cNvSpPr txBox="1">
            <a:spLocks noChangeArrowheads="1"/>
          </p:cNvSpPr>
          <p:nvPr/>
        </p:nvSpPr>
        <p:spPr bwMode="auto">
          <a:xfrm>
            <a:off x="3962400" y="3581400"/>
            <a:ext cx="42576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Times New Roman" pitchFamily="18" charset="0"/>
              </a:rPr>
              <a:t>+ Nét 2: Thẳng đứng ( hơi lượn ở hai đầu ).</a:t>
            </a:r>
          </a:p>
        </p:txBody>
      </p:sp>
      <p:sp>
        <p:nvSpPr>
          <p:cNvPr id="132109" name="Text Box 13"/>
          <p:cNvSpPr txBox="1">
            <a:spLocks noChangeArrowheads="1"/>
          </p:cNvSpPr>
          <p:nvPr/>
        </p:nvSpPr>
        <p:spPr bwMode="auto">
          <a:xfrm>
            <a:off x="3962400" y="4724400"/>
            <a:ext cx="49307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</a:rPr>
              <a:t>+ </a:t>
            </a:r>
            <a:r>
              <a:rPr lang="en-US" altLang="en-US" sz="2800">
                <a:latin typeface="Times New Roman" pitchFamily="18" charset="0"/>
              </a:rPr>
              <a:t>Nét 3: Nét móc xuôi phải lượn ở phía dưới.</a:t>
            </a:r>
          </a:p>
        </p:txBody>
      </p:sp>
      <p:grpSp>
        <p:nvGrpSpPr>
          <p:cNvPr id="33800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33802" name="Picture 32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3" name="Picture 33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4" name="Picture 34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5" name="Picture 35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801" name="Picture 4" descr="Nga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 t="9303" r="83298" b="84930"/>
          <a:stretch>
            <a:fillRect/>
          </a:stretch>
        </p:blipFill>
        <p:spPr bwMode="auto">
          <a:xfrm>
            <a:off x="269875" y="2133600"/>
            <a:ext cx="3505200" cy="3100388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3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3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3" grpId="0" animBg="1"/>
      <p:bldP spid="2" grpId="0" animBg="1"/>
      <p:bldP spid="132107" grpId="0"/>
      <p:bldP spid="132108" grpId="0"/>
      <p:bldP spid="13210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362200" y="152400"/>
            <a:ext cx="4170363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Cách viết chữ hoa V 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753283" y="2548730"/>
            <a:ext cx="53133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 i="0" dirty="0">
                <a:solidFill>
                  <a:srgbClr val="009900"/>
                </a:solidFill>
                <a:latin typeface=".VnTime" pitchFamily="34" charset="0"/>
              </a:rPr>
              <a:t> </a:t>
            </a:r>
            <a:r>
              <a:rPr lang="en-US" altLang="en-US" sz="2800" dirty="0" smtClean="0">
                <a:latin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2: </a:t>
            </a:r>
            <a:r>
              <a:rPr lang="en-US" altLang="en-US" sz="2800" dirty="0" err="1">
                <a:latin typeface="Times New Roman" pitchFamily="18" charset="0"/>
              </a:rPr>
              <a:t>Từ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điểm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dừng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bút</a:t>
            </a:r>
            <a:r>
              <a:rPr lang="en-US" altLang="en-US" sz="2800" dirty="0">
                <a:latin typeface="Times New Roman" pitchFamily="18" charset="0"/>
              </a:rPr>
              <a:t> ở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1, </a:t>
            </a:r>
          </a:p>
          <a:p>
            <a:pPr eaLnBrk="1" hangingPunct="1"/>
            <a:r>
              <a:rPr lang="en-US" altLang="en-US" sz="2800" dirty="0" err="1">
                <a:latin typeface="Times New Roman" pitchFamily="18" charset="0"/>
              </a:rPr>
              <a:t>đổi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chiều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bút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viết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lượn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đứng</a:t>
            </a:r>
            <a:r>
              <a:rPr lang="en-US" altLang="en-US" sz="2800" dirty="0">
                <a:latin typeface="Times New Roman" pitchFamily="18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latin typeface="Times New Roman" pitchFamily="18" charset="0"/>
              </a:rPr>
              <a:t>từ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trên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xuống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dưới</a:t>
            </a:r>
            <a:r>
              <a:rPr lang="en-US" altLang="en-US" sz="2800" dirty="0">
                <a:latin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</a:rPr>
              <a:t>dừng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bút</a:t>
            </a:r>
            <a:r>
              <a:rPr lang="en-US" altLang="en-US" sz="2800" dirty="0">
                <a:latin typeface="Times New Roman" pitchFamily="18" charset="0"/>
              </a:rPr>
              <a:t> </a:t>
            </a:r>
          </a:p>
          <a:p>
            <a:pPr eaLnBrk="1" hangingPunct="1"/>
            <a:r>
              <a:rPr lang="en-US" altLang="en-US" sz="2800" dirty="0">
                <a:latin typeface="Times New Roman" pitchFamily="18" charset="0"/>
              </a:rPr>
              <a:t>ở </a:t>
            </a:r>
            <a:r>
              <a:rPr lang="en-US" altLang="en-US" sz="2800" dirty="0" err="1">
                <a:latin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kẻ</a:t>
            </a:r>
            <a:r>
              <a:rPr lang="en-US" altLang="en-US" sz="2800" dirty="0">
                <a:latin typeface="Times New Roman" pitchFamily="18" charset="0"/>
              </a:rPr>
              <a:t> 1.</a:t>
            </a:r>
            <a:endParaRPr lang="en-US" altLang="en-US" sz="2800" dirty="0">
              <a:solidFill>
                <a:srgbClr val="009900"/>
              </a:solidFill>
              <a:latin typeface="Times New Roman" pitchFamily="18" charset="0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4068012" y="793750"/>
            <a:ext cx="487680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3200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altLang="en-US" sz="2800" dirty="0">
                <a:latin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1: </a:t>
            </a:r>
            <a:r>
              <a:rPr lang="en-US" altLang="en-US" sz="2800" dirty="0" err="1">
                <a:latin typeface="Times New Roman" pitchFamily="18" charset="0"/>
              </a:rPr>
              <a:t>Đặt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bút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trên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kẻ</a:t>
            </a:r>
            <a:r>
              <a:rPr lang="en-US" altLang="en-US" sz="2800" dirty="0">
                <a:latin typeface="Times New Roman" pitchFamily="18" charset="0"/>
              </a:rPr>
              <a:t> 3, </a:t>
            </a:r>
            <a:r>
              <a:rPr lang="en-US" altLang="en-US" sz="2800" dirty="0" err="1">
                <a:latin typeface="Times New Roman" pitchFamily="18" charset="0"/>
              </a:rPr>
              <a:t>viết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cong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trái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rồi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lượn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ngang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dừng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bút</a:t>
            </a:r>
            <a:r>
              <a:rPr lang="en-US" altLang="en-US" sz="2800" dirty="0">
                <a:latin typeface="Times New Roman" pitchFamily="18" charset="0"/>
              </a:rPr>
              <a:t> ở </a:t>
            </a:r>
            <a:r>
              <a:rPr lang="en-US" altLang="en-US" sz="2800" dirty="0" err="1">
                <a:latin typeface="Times New Roman" pitchFamily="18" charset="0"/>
              </a:rPr>
              <a:t>giữa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kẻ</a:t>
            </a:r>
            <a:r>
              <a:rPr lang="en-US" altLang="en-US" sz="2800" dirty="0">
                <a:latin typeface="Times New Roman" pitchFamily="18" charset="0"/>
              </a:rPr>
              <a:t> 3 </a:t>
            </a:r>
            <a:r>
              <a:rPr lang="en-US" altLang="en-US" sz="2800" dirty="0" err="1">
                <a:latin typeface="Times New Roman" pitchFamily="18" charset="0"/>
              </a:rPr>
              <a:t>và</a:t>
            </a:r>
            <a:r>
              <a:rPr lang="en-US" altLang="en-US" sz="2800" dirty="0">
                <a:latin typeface="Times New Roman" pitchFamily="18" charset="0"/>
              </a:rPr>
              <a:t> 4.</a:t>
            </a: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3938751" y="4271198"/>
            <a:ext cx="51054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 dirty="0">
                <a:latin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3: </a:t>
            </a:r>
            <a:r>
              <a:rPr lang="en-US" altLang="en-US" sz="2800" dirty="0" err="1">
                <a:latin typeface="Times New Roman" pitchFamily="18" charset="0"/>
              </a:rPr>
              <a:t>Từ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điểm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dừng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bút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của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2, </a:t>
            </a:r>
            <a:r>
              <a:rPr lang="en-US" altLang="en-US" sz="2800" dirty="0" err="1">
                <a:latin typeface="Times New Roman" pitchFamily="18" charset="0"/>
              </a:rPr>
              <a:t>đổi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chiều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bút</a:t>
            </a:r>
            <a:r>
              <a:rPr lang="en-US" altLang="en-US" sz="2800" dirty="0">
                <a:latin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</a:rPr>
              <a:t>viết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móc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xuôi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phải</a:t>
            </a:r>
            <a:r>
              <a:rPr lang="en-US" altLang="en-US" sz="2800" dirty="0">
                <a:latin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</a:rPr>
              <a:t>dừng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bút</a:t>
            </a:r>
            <a:r>
              <a:rPr lang="en-US" altLang="en-US" sz="2800" dirty="0">
                <a:latin typeface="Times New Roman" pitchFamily="18" charset="0"/>
              </a:rPr>
              <a:t> ở </a:t>
            </a:r>
            <a:r>
              <a:rPr lang="en-US" altLang="en-US" sz="2800" dirty="0" err="1">
                <a:latin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kẻ</a:t>
            </a:r>
            <a:r>
              <a:rPr lang="en-US" altLang="en-US" sz="2800" dirty="0">
                <a:latin typeface="Times New Roman" pitchFamily="18" charset="0"/>
              </a:rPr>
              <a:t> 3.</a:t>
            </a:r>
          </a:p>
        </p:txBody>
      </p:sp>
      <p:grpSp>
        <p:nvGrpSpPr>
          <p:cNvPr id="34822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34827" name="Picture 32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8" name="Picture 33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9" name="Picture 34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0" name="Picture 3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23" name="Picture 4" descr="Nga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 t="9303" r="83298" b="84930"/>
          <a:stretch>
            <a:fillRect/>
          </a:stretch>
        </p:blipFill>
        <p:spPr bwMode="auto">
          <a:xfrm>
            <a:off x="228600" y="2590800"/>
            <a:ext cx="3505200" cy="3100388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1627188" y="3295650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altLang="en-US" sz="3600" b="1" i="0">
                <a:solidFill>
                  <a:srgbClr val="FF0000"/>
                </a:solidFill>
                <a:latin typeface=".VnAristote" pitchFamily="34" charset="0"/>
                <a:sym typeface="Wingdings 2" pitchFamily="18" charset="2"/>
              </a:rPr>
              <a:t></a:t>
            </a:r>
            <a:endParaRPr lang="en-US" altLang="en-US" sz="3600" i="0">
              <a:latin typeface=".VnAristote" pitchFamily="34" charset="0"/>
            </a:endParaRP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1928813" y="2992438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altLang="en-US" sz="3600" b="1" i="0">
                <a:solidFill>
                  <a:srgbClr val="FF0000"/>
                </a:solidFill>
                <a:latin typeface=".VnAristote" pitchFamily="34" charset="0"/>
                <a:sym typeface="Wingdings 2" pitchFamily="18" charset="2"/>
              </a:rPr>
              <a:t></a:t>
            </a:r>
            <a:endParaRPr lang="en-US" altLang="en-US" sz="3600" i="0">
              <a:latin typeface=".VnAristote" pitchFamily="34" charset="0"/>
            </a:endParaRPr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1657350" y="4581525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altLang="en-US" sz="3600" b="1" i="0">
                <a:solidFill>
                  <a:srgbClr val="FF0000"/>
                </a:solidFill>
                <a:latin typeface=".VnAristote" pitchFamily="34" charset="0"/>
                <a:sym typeface="Wingdings 2" pitchFamily="18" charset="2"/>
              </a:rPr>
              <a:t></a:t>
            </a:r>
            <a:endParaRPr lang="en-US" altLang="en-US" sz="3600" i="0">
              <a:latin typeface=".VnAristot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91 0.01157 -0.00608 0.0155 -0.01441 0.01897 C -0.01753 0.03215 -0.03299 0.02475 -0.04028 0.02406 C -0.04514 0.01781 -0.04583 0.01064 -0.04948 0.00347 C -0.04983 0.00116 -0.05069 -0.00115 -0.05069 -0.00346 C -0.05069 -0.00971 -0.05052 -0.01618 -0.04948 -0.02243 C -0.04844 -0.02937 -0.03472 -0.03422 -0.02986 -0.0363 C -0.01476 -0.03492 -0.00069 -0.03122 0.01424 -0.02937 C 0.01771 -0.03006 0.02118 -0.03052 0.02465 -0.03122 C 0.02639 -0.03168 0.02865 -0.03122 0.02986 -0.03284 C 0.03108 -0.03445 0.03108 -0.03977 0.03108 -0.03977 " pathEditMode="relative" ptsTypes="ffffffffffA">
                                      <p:cBhvr>
                                        <p:cTn id="16" dur="50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95 0.00578 -0.00625 0.01133 -0.0092 0.01734 C -0.0125 0.03145 -0.00972 0.04648 -0.01302 0.06059 C -0.01372 0.09389 -0.00972 0.1494 -0.01823 0.18501 C -0.01945 0.19634 -0.02066 0.21115 -0.02726 0.2197 C -0.03021 0.2234 -0.03368 0.22641 -0.03646 0.23011 " pathEditMode="relative" ptsTypes="fffffA">
                                      <p:cBhvr>
                                        <p:cTn id="35" dur="50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38 0.00254 0.00643 -0.00116 0.01163 -0.00347 C 0.01424 -0.00463 0.01684 -0.00578 0.01945 -0.00694 C 0.0257 -0.00972 0.03004 -0.01781 0.03629 -0.02082 C 0.04757 -0.03539 0.04983 -0.05782 0.06094 -0.07262 C 0.06511 -0.10361 0.06389 -0.13645 0.06493 -0.16767 C 0.06528 -0.18062 0.06528 -0.18594 0.07014 -0.19542 C 0.07049 -0.19727 0.07049 -0.19935 0.07136 -0.20074 C 0.0724 -0.20236 0.07413 -0.20282 0.07535 -0.20421 C 0.08108 -0.21046 0.08785 -0.21994 0.09479 -0.22318 C 0.11042 -0.22156 0.11111 -0.22503 0.11806 -0.21092 C 0.11684 -0.19542 0.11702 -0.18848 0.10521 -0.1834 C 0.10382 -0.18224 0.10122 -0.17993 0.10122 -0.17993 " pathEditMode="relative" ptsTypes="ffffffffffffA">
                                      <p:cBhvr>
                                        <p:cTn id="54" dur="50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7893" grpId="0"/>
      <p:bldP spid="37895" grpId="0"/>
      <p:bldP spid="37908" grpId="0"/>
      <p:bldP spid="37908" grpId="1"/>
      <p:bldP spid="37908" grpId="2"/>
      <p:bldP spid="37897" grpId="0"/>
      <p:bldP spid="37897" grpId="1"/>
      <p:bldP spid="37897" grpId="2"/>
      <p:bldP spid="37907" grpId="0"/>
      <p:bldP spid="37907" grpId="1"/>
      <p:bldP spid="37907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HOA V - CỠ CHỮ 2,5 LY - -KIẾN THỨC TIỂU HỌC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0088" y="3394075"/>
            <a:ext cx="122237" cy="68263"/>
          </a:xfrm>
          <a:prstGeom prst="rect">
            <a:avLst/>
          </a:prstGeom>
        </p:spPr>
      </p:pic>
      <p:pic>
        <p:nvPicPr>
          <p:cNvPr id="3" name="HƯỚNG DẪN VIẾT CHỮ HOA V - CỠ CHỮ 2,5 LY - -KIẾN THỨC TIỂU HỌC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10088" y="3394075"/>
            <a:ext cx="122237" cy="68263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4" name="HƯỚNG DẪN VIẾT CHỮ HOA V - CỠ CHỮ 2,5 LY - -KIẾN THỨC TIỂU HỌC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6612"/>
          <a:stretch/>
        </p:blipFill>
        <p:spPr>
          <a:xfrm>
            <a:off x="24442" y="152399"/>
            <a:ext cx="9119558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5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2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152400" y="1066800"/>
            <a:ext cx="8610600" cy="5794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i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Chữ hoa D được tạo bởi mấy nét ? Đó là nững nét nào ?</a:t>
            </a:r>
            <a:r>
              <a:rPr lang="en-US" sz="3200">
                <a:latin typeface="Times New Roman" pitchFamily="18" charset="0"/>
              </a:rPr>
              <a:t> </a:t>
            </a:r>
          </a:p>
        </p:txBody>
      </p:sp>
      <p:sp>
        <p:nvSpPr>
          <p:cNvPr id="2" name="Rectangle 47"/>
          <p:cNvSpPr>
            <a:spLocks noChangeArrowheads="1"/>
          </p:cNvSpPr>
          <p:nvPr/>
        </p:nvSpPr>
        <p:spPr bwMode="auto">
          <a:xfrm>
            <a:off x="386032" y="5257800"/>
            <a:ext cx="4114800" cy="5191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D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ly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219200" y="239713"/>
            <a:ext cx="6629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Quan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sát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nhận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xét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</a:t>
            </a:r>
            <a:endParaRPr lang="en-US" sz="36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44390" name="Text Box 6"/>
          <p:cNvSpPr txBox="1">
            <a:spLocks noChangeArrowheads="1"/>
          </p:cNvSpPr>
          <p:nvPr/>
        </p:nvSpPr>
        <p:spPr bwMode="auto">
          <a:xfrm>
            <a:off x="4114799" y="2286000"/>
            <a:ext cx="46212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dirty="0" err="1">
                <a:latin typeface="Times New Roman" pitchFamily="18" charset="0"/>
              </a:rPr>
              <a:t>Là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kết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hợp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của</a:t>
            </a:r>
            <a:r>
              <a:rPr lang="en-US" altLang="en-US" sz="2800" dirty="0">
                <a:latin typeface="Times New Roman" pitchFamily="18" charset="0"/>
              </a:rPr>
              <a:t> 2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cơ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bản</a:t>
            </a:r>
            <a:r>
              <a:rPr lang="en-US" altLang="en-US" sz="2800" dirty="0">
                <a:latin typeface="Times New Roman" pitchFamily="18" charset="0"/>
              </a:rPr>
              <a:t> :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lượn</a:t>
            </a:r>
            <a:r>
              <a:rPr lang="en-US" altLang="en-US" sz="2800" dirty="0">
                <a:latin typeface="Times New Roman" pitchFamily="18" charset="0"/>
              </a:rPr>
              <a:t> 2 </a:t>
            </a:r>
            <a:r>
              <a:rPr lang="en-US" altLang="en-US" sz="2800" dirty="0" err="1">
                <a:latin typeface="Times New Roman" pitchFamily="18" charset="0"/>
              </a:rPr>
              <a:t>đầu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và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cong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phải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nối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liền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nhau</a:t>
            </a:r>
            <a:r>
              <a:rPr lang="en-US" altLang="en-US" sz="2800" dirty="0">
                <a:latin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</a:rPr>
              <a:t>tạo</a:t>
            </a:r>
            <a:r>
              <a:rPr lang="en-US" altLang="en-US" sz="2800" dirty="0">
                <a:latin typeface="Times New Roman" pitchFamily="18" charset="0"/>
              </a:rPr>
              <a:t> 1 </a:t>
            </a:r>
            <a:r>
              <a:rPr lang="en-US" altLang="en-US" sz="2800" dirty="0" err="1">
                <a:latin typeface="Times New Roman" pitchFamily="18" charset="0"/>
              </a:rPr>
              <a:t>vòng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xoắn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nhỏ</a:t>
            </a:r>
            <a:r>
              <a:rPr lang="en-US" altLang="en-US" sz="2800" dirty="0">
                <a:latin typeface="Times New Roman" pitchFamily="18" charset="0"/>
              </a:rPr>
              <a:t> ở </a:t>
            </a:r>
            <a:r>
              <a:rPr lang="en-US" altLang="en-US" sz="2800" dirty="0" err="1">
                <a:latin typeface="Times New Roman" pitchFamily="18" charset="0"/>
              </a:rPr>
              <a:t>chân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chữ</a:t>
            </a:r>
            <a:r>
              <a:rPr lang="en-US" altLang="en-US" sz="2800" dirty="0">
                <a:latin typeface="Times New Roman" pitchFamily="18" charset="0"/>
              </a:rPr>
              <a:t>.  </a:t>
            </a:r>
          </a:p>
        </p:txBody>
      </p:sp>
      <p:grpSp>
        <p:nvGrpSpPr>
          <p:cNvPr id="36870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36872" name="Picture 32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3" name="Picture 33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4" name="Picture 34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5" name="Picture 35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71" name="Picture 4" descr="Nga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3" t="9387" r="45189" b="84944"/>
          <a:stretch>
            <a:fillRect/>
          </a:stretch>
        </p:blipFill>
        <p:spPr bwMode="auto">
          <a:xfrm>
            <a:off x="457200" y="1825625"/>
            <a:ext cx="3352800" cy="3206750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44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3" grpId="0" animBg="1"/>
      <p:bldP spid="2" grpId="0" animBg="1"/>
      <p:bldP spid="14439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0&quot;/&gt;&lt;/object&gt;&lt;object type=&quot;3&quot; unique_id=&quot;10005&quot;&gt;&lt;property id=&quot;20148&quot; value=&quot;5&quot;/&gt;&lt;property id=&quot;20300&quot; value=&quot;Slide 2&quot;/&gt;&lt;property id=&quot;20307&quot; value=&quot;262&quot;/&gt;&lt;/object&gt;&lt;object type=&quot;3&quot; unique_id=&quot;10011&quot;&gt;&lt;property id=&quot;20148&quot; value=&quot;5&quot;/&gt;&lt;property id=&quot;20300&quot; value=&quot;Slide 14&quot;/&gt;&lt;property id=&quot;20307&quot; value=&quot;269&quot;/&gt;&lt;/object&gt;&lt;object type=&quot;3&quot; unique_id=&quot;10410&quot;&gt;&lt;property id=&quot;20148&quot; value=&quot;5&quot;/&gt;&lt;property id=&quot;20300&quot; value=&quot;Slide 15&quot;/&gt;&lt;property id=&quot;20307&quot; value=&quot;283&quot;/&gt;&lt;/object&gt;&lt;object type=&quot;3&quot; unique_id=&quot;10411&quot;&gt;&lt;property id=&quot;20148&quot; value=&quot;5&quot;/&gt;&lt;property id=&quot;20300&quot; value=&quot;Slide 8&quot;/&gt;&lt;property id=&quot;20307&quot; value=&quot;284&quot;/&gt;&lt;/object&gt;&lt;object type=&quot;3&quot; unique_id=&quot;10412&quot;&gt;&lt;property id=&quot;20148&quot; value=&quot;5&quot;/&gt;&lt;property id=&quot;20300&quot; value=&quot;Slide 9&quot;/&gt;&lt;property id=&quot;20307&quot; value=&quot;285&quot;/&gt;&lt;/object&gt;&lt;object type=&quot;3&quot; unique_id=&quot;11037&quot;&gt;&lt;property id=&quot;20148&quot; value=&quot;5&quot;/&gt;&lt;property id=&quot;20300&quot; value=&quot;Slide 4&quot;/&gt;&lt;property id=&quot;20307&quot; value=&quot;286&quot;/&gt;&lt;/object&gt;&lt;object type=&quot;3&quot; unique_id=&quot;11052&quot;&gt;&lt;property id=&quot;20148&quot; value=&quot;5&quot;/&gt;&lt;property id=&quot;20300&quot; value=&quot;Slide 3&quot;/&gt;&lt;property id=&quot;20307&quot; value=&quot;296&quot;/&gt;&lt;/object&gt;&lt;object type=&quot;3&quot; unique_id=&quot;11053&quot;&gt;&lt;property id=&quot;20148&quot; value=&quot;5&quot;/&gt;&lt;property id=&quot;20300&quot; value=&quot;Slide 5&quot;/&gt;&lt;property id=&quot;20307&quot; value=&quot;290&quot;/&gt;&lt;/object&gt;&lt;object type=&quot;3&quot; unique_id=&quot;11054&quot;&gt;&lt;property id=&quot;20148&quot; value=&quot;5&quot;/&gt;&lt;property id=&quot;20300&quot; value=&quot;Slide 6&quot;/&gt;&lt;property id=&quot;20307&quot; value=&quot;289&quot;/&gt;&lt;/object&gt;&lt;object type=&quot;3&quot; unique_id=&quot;11055&quot;&gt;&lt;property id=&quot;20148&quot; value=&quot;5&quot;/&gt;&lt;property id=&quot;20300&quot; value=&quot;Slide 7&quot;/&gt;&lt;property id=&quot;20307&quot; value=&quot;288&quot;/&gt;&lt;/object&gt;&lt;object type=&quot;3&quot; unique_id=&quot;11056&quot;&gt;&lt;property id=&quot;20148&quot; value=&quot;5&quot;/&gt;&lt;property id=&quot;20300&quot; value=&quot;Slide 10&quot;/&gt;&lt;property id=&quot;20307&quot; value=&quot;292&quot;/&gt;&lt;/object&gt;&lt;object type=&quot;3&quot; unique_id=&quot;11057&quot;&gt;&lt;property id=&quot;20148&quot; value=&quot;5&quot;/&gt;&lt;property id=&quot;20300&quot; value=&quot;Slide 11&quot;/&gt;&lt;property id=&quot;20307&quot; value=&quot;293&quot;/&gt;&lt;/object&gt;&lt;object type=&quot;3&quot; unique_id=&quot;11058&quot;&gt;&lt;property id=&quot;20148&quot; value=&quot;5&quot;/&gt;&lt;property id=&quot;20300&quot; value=&quot;Slide 12&quot;/&gt;&lt;property id=&quot;20307&quot; value=&quot;294&quot;/&gt;&lt;/object&gt;&lt;object type=&quot;3&quot; unique_id=&quot;11059&quot;&gt;&lt;property id=&quot;20148&quot; value=&quot;5&quot;/&gt;&lt;property id=&quot;20300&quot; value=&quot;Slide 13&quot;/&gt;&lt;property id=&quot;20307&quot; value=&quot;295&quot;/&gt;&lt;/object&gt;&lt;/object&gt;&lt;/object&gt;&lt;/database&gt;"/>
  <p:tag name="SECTOMILLISECCONVERTED" val="1"/>
  <p:tag name="INKNOELEADERBOARD" val="-1873736486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22059582</TotalTime>
  <Words>783</Words>
  <Application>Microsoft Office PowerPoint</Application>
  <PresentationFormat>On-screen Show (4:3)</PresentationFormat>
  <Paragraphs>78</Paragraphs>
  <Slides>20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.VnAristote</vt:lpstr>
      <vt:lpstr>.VnTime</vt:lpstr>
      <vt:lpstr>Arial</vt:lpstr>
      <vt:lpstr>Calibri</vt:lpstr>
      <vt:lpstr>Century Schoolbook</vt:lpstr>
      <vt:lpstr>Times New Roman</vt:lpstr>
      <vt:lpstr>VNI-Times</vt:lpstr>
      <vt:lpstr>Wingdings</vt:lpstr>
      <vt:lpstr>Wingdings 2</vt:lpstr>
      <vt:lpstr>Default Design</vt:lpstr>
      <vt:lpstr>8_Office Theme</vt:lpstr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508</cp:revision>
  <dcterms:created xsi:type="dcterms:W3CDTF">2012-08-07T09:07:41Z</dcterms:created>
  <dcterms:modified xsi:type="dcterms:W3CDTF">2021-09-02T04:10:48Z</dcterms:modified>
</cp:coreProperties>
</file>